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3" r:id="rId9"/>
    <p:sldId id="265" r:id="rId10"/>
    <p:sldId id="266" r:id="rId11"/>
    <p:sldId id="290" r:id="rId12"/>
    <p:sldId id="264" r:id="rId13"/>
    <p:sldId id="267" r:id="rId14"/>
    <p:sldId id="268" r:id="rId15"/>
    <p:sldId id="269" r:id="rId16"/>
    <p:sldId id="280" r:id="rId17"/>
    <p:sldId id="271" r:id="rId18"/>
    <p:sldId id="272" r:id="rId19"/>
    <p:sldId id="276" r:id="rId20"/>
    <p:sldId id="274" r:id="rId21"/>
    <p:sldId id="275" r:id="rId22"/>
    <p:sldId id="273" r:id="rId23"/>
    <p:sldId id="277" r:id="rId24"/>
    <p:sldId id="278" r:id="rId25"/>
    <p:sldId id="279" r:id="rId26"/>
    <p:sldId id="281" r:id="rId27"/>
    <p:sldId id="282" r:id="rId28"/>
    <p:sldId id="292" r:id="rId29"/>
    <p:sldId id="283" r:id="rId30"/>
    <p:sldId id="284" r:id="rId31"/>
    <p:sldId id="285" r:id="rId32"/>
    <p:sldId id="286" r:id="rId33"/>
    <p:sldId id="287" r:id="rId34"/>
    <p:sldId id="288" r:id="rId35"/>
    <p:sldId id="289" r:id="rId36"/>
    <p:sldId id="291" r:id="rId37"/>
  </p:sldIdLst>
  <p:sldSz cx="9144000" cy="5143500" type="screen16x9"/>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824" y="-7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C:\H\stow\ankieta_urodzinowa_wyniki.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H\stow\ankieta_urodzinowa_wyniki.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Zeszyt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3167834088724"/>
          <c:y val="6.5116005236339453E-2"/>
          <c:w val="0.87582489333705493"/>
          <c:h val="0.8434392222142697"/>
        </c:manualLayout>
      </c:layout>
      <c:barChart>
        <c:barDir val="col"/>
        <c:grouping val="stacked"/>
        <c:varyColors val="0"/>
        <c:ser>
          <c:idx val="0"/>
          <c:order val="0"/>
          <c:tx>
            <c:v>lata</c:v>
          </c:tx>
          <c:spPr>
            <a:solidFill>
              <a:schemeClr val="bg1"/>
            </a:solidFill>
          </c:spPr>
          <c:invertIfNegative val="0"/>
          <c:cat>
            <c:numRef>
              <c:f>Arkusz3!$A$3:$A$12</c:f>
              <c:numCache>
                <c:formatCode>General</c:formatCode>
                <c:ptCount val="10"/>
                <c:pt idx="0">
                  <c:v>1990</c:v>
                </c:pt>
                <c:pt idx="4">
                  <c:v>2012</c:v>
                </c:pt>
                <c:pt idx="5">
                  <c:v>2013</c:v>
                </c:pt>
                <c:pt idx="6">
                  <c:v>2014</c:v>
                </c:pt>
                <c:pt idx="7">
                  <c:v>2015</c:v>
                </c:pt>
                <c:pt idx="8">
                  <c:v>2016</c:v>
                </c:pt>
                <c:pt idx="9">
                  <c:v>2017</c:v>
                </c:pt>
              </c:numCache>
            </c:numRef>
          </c:cat>
          <c:val>
            <c:numRef>
              <c:f>Arkusz3!$B$3:$B$12</c:f>
              <c:numCache>
                <c:formatCode>General</c:formatCode>
                <c:ptCount val="10"/>
                <c:pt idx="0" formatCode="0%">
                  <c:v>5.2631578947368418E-2</c:v>
                </c:pt>
                <c:pt idx="4" formatCode="0%">
                  <c:v>5.2631578947368418E-2</c:v>
                </c:pt>
                <c:pt idx="5" formatCode="0%">
                  <c:v>0.26315789473684209</c:v>
                </c:pt>
                <c:pt idx="6" formatCode="0%">
                  <c:v>0.15789473684210525</c:v>
                </c:pt>
                <c:pt idx="7" formatCode="0%">
                  <c:v>0.21052631578947367</c:v>
                </c:pt>
                <c:pt idx="8" formatCode="0%">
                  <c:v>0.21052631578947367</c:v>
                </c:pt>
                <c:pt idx="9" formatCode="0%">
                  <c:v>5.2631578947368418E-2</c:v>
                </c:pt>
              </c:numCache>
            </c:numRef>
          </c:val>
        </c:ser>
        <c:dLbls>
          <c:showLegendKey val="0"/>
          <c:showVal val="0"/>
          <c:showCatName val="0"/>
          <c:showSerName val="0"/>
          <c:showPercent val="0"/>
          <c:showBubbleSize val="0"/>
        </c:dLbls>
        <c:gapWidth val="150"/>
        <c:overlap val="100"/>
        <c:axId val="77420800"/>
        <c:axId val="77455360"/>
      </c:barChart>
      <c:catAx>
        <c:axId val="77420800"/>
        <c:scaling>
          <c:orientation val="minMax"/>
        </c:scaling>
        <c:delete val="0"/>
        <c:axPos val="b"/>
        <c:numFmt formatCode="General" sourceLinked="1"/>
        <c:majorTickMark val="out"/>
        <c:minorTickMark val="none"/>
        <c:tickLblPos val="nextTo"/>
        <c:txPr>
          <a:bodyPr/>
          <a:lstStyle/>
          <a:p>
            <a:pPr>
              <a:defRPr sz="1600">
                <a:solidFill>
                  <a:schemeClr val="bg1"/>
                </a:solidFill>
              </a:defRPr>
            </a:pPr>
            <a:endParaRPr lang="pl-PL"/>
          </a:p>
        </c:txPr>
        <c:crossAx val="77455360"/>
        <c:crosses val="autoZero"/>
        <c:auto val="1"/>
        <c:lblAlgn val="ctr"/>
        <c:lblOffset val="100"/>
        <c:noMultiLvlLbl val="0"/>
      </c:catAx>
      <c:valAx>
        <c:axId val="77455360"/>
        <c:scaling>
          <c:orientation val="minMax"/>
        </c:scaling>
        <c:delete val="0"/>
        <c:axPos val="l"/>
        <c:majorGridlines/>
        <c:numFmt formatCode="0%" sourceLinked="1"/>
        <c:majorTickMark val="out"/>
        <c:minorTickMark val="none"/>
        <c:tickLblPos val="nextTo"/>
        <c:txPr>
          <a:bodyPr/>
          <a:lstStyle/>
          <a:p>
            <a:pPr>
              <a:defRPr sz="2000">
                <a:solidFill>
                  <a:schemeClr val="bg1"/>
                </a:solidFill>
              </a:defRPr>
            </a:pPr>
            <a:endParaRPr lang="pl-PL"/>
          </a:p>
        </c:txPr>
        <c:crossAx val="77420800"/>
        <c:crosses val="autoZero"/>
        <c:crossBetween val="between"/>
      </c:valAx>
      <c:spPr>
        <a:noFill/>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bg1"/>
            </a:solidFill>
          </c:spPr>
          <c:invertIfNegative val="0"/>
          <c:val>
            <c:numRef>
              <c:f>Arkusz4!$B$4:$B$10</c:f>
              <c:numCache>
                <c:formatCode>0%</c:formatCode>
                <c:ptCount val="7"/>
                <c:pt idx="0">
                  <c:v>5.8823529411764705E-2</c:v>
                </c:pt>
                <c:pt idx="1">
                  <c:v>0.17647058823529413</c:v>
                </c:pt>
                <c:pt idx="2">
                  <c:v>0.41176470588235292</c:v>
                </c:pt>
                <c:pt idx="3">
                  <c:v>0.29411764705882354</c:v>
                </c:pt>
                <c:pt idx="4">
                  <c:v>0</c:v>
                </c:pt>
                <c:pt idx="5">
                  <c:v>0</c:v>
                </c:pt>
                <c:pt idx="6">
                  <c:v>5.8823529411764705E-2</c:v>
                </c:pt>
              </c:numCache>
            </c:numRef>
          </c:val>
        </c:ser>
        <c:dLbls>
          <c:showLegendKey val="0"/>
          <c:showVal val="0"/>
          <c:showCatName val="0"/>
          <c:showSerName val="0"/>
          <c:showPercent val="0"/>
          <c:showBubbleSize val="0"/>
        </c:dLbls>
        <c:gapWidth val="150"/>
        <c:axId val="80703488"/>
        <c:axId val="80705024"/>
      </c:barChart>
      <c:catAx>
        <c:axId val="80703488"/>
        <c:scaling>
          <c:orientation val="minMax"/>
        </c:scaling>
        <c:delete val="0"/>
        <c:axPos val="b"/>
        <c:majorTickMark val="out"/>
        <c:minorTickMark val="none"/>
        <c:tickLblPos val="nextTo"/>
        <c:txPr>
          <a:bodyPr/>
          <a:lstStyle/>
          <a:p>
            <a:pPr>
              <a:defRPr sz="1400">
                <a:solidFill>
                  <a:schemeClr val="bg1"/>
                </a:solidFill>
              </a:defRPr>
            </a:pPr>
            <a:endParaRPr lang="pl-PL"/>
          </a:p>
        </c:txPr>
        <c:crossAx val="80705024"/>
        <c:crosses val="autoZero"/>
        <c:auto val="1"/>
        <c:lblAlgn val="ctr"/>
        <c:lblOffset val="100"/>
        <c:noMultiLvlLbl val="0"/>
      </c:catAx>
      <c:valAx>
        <c:axId val="80705024"/>
        <c:scaling>
          <c:orientation val="minMax"/>
        </c:scaling>
        <c:delete val="0"/>
        <c:axPos val="l"/>
        <c:majorGridlines/>
        <c:numFmt formatCode="0%" sourceLinked="1"/>
        <c:majorTickMark val="out"/>
        <c:minorTickMark val="none"/>
        <c:tickLblPos val="nextTo"/>
        <c:txPr>
          <a:bodyPr/>
          <a:lstStyle/>
          <a:p>
            <a:pPr>
              <a:defRPr sz="1600">
                <a:solidFill>
                  <a:schemeClr val="bg1"/>
                </a:solidFill>
              </a:defRPr>
            </a:pPr>
            <a:endParaRPr lang="pl-PL"/>
          </a:p>
        </c:txPr>
        <c:crossAx val="8070348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dLbl>
              <c:idx val="4"/>
              <c:layout>
                <c:manualLayout>
                  <c:x val="4.114084757751893E-2"/>
                  <c:y val="-9.8086095571040616E-2"/>
                </c:manualLayout>
              </c:layout>
              <c:showLegendKey val="0"/>
              <c:showVal val="1"/>
              <c:showCatName val="0"/>
              <c:showSerName val="0"/>
              <c:showPercent val="0"/>
              <c:showBubbleSize val="0"/>
            </c:dLbl>
            <c:dLbl>
              <c:idx val="6"/>
              <c:layout>
                <c:manualLayout>
                  <c:x val="6.3488328532271043E-2"/>
                  <c:y val="6.2348998457956925E-2"/>
                </c:manualLayout>
              </c:layout>
              <c:showLegendKey val="0"/>
              <c:showVal val="1"/>
              <c:showCatName val="0"/>
              <c:showSerName val="0"/>
              <c:showPercent val="0"/>
              <c:showBubbleSize val="0"/>
            </c:dLbl>
            <c:txPr>
              <a:bodyPr/>
              <a:lstStyle/>
              <a:p>
                <a:pPr>
                  <a:defRPr sz="2400">
                    <a:solidFill>
                      <a:schemeClr val="bg1"/>
                    </a:solidFill>
                  </a:defRPr>
                </a:pPr>
                <a:endParaRPr lang="pl-PL"/>
              </a:p>
            </c:txPr>
            <c:showLegendKey val="0"/>
            <c:showVal val="1"/>
            <c:showCatName val="0"/>
            <c:showSerName val="0"/>
            <c:showPercent val="0"/>
            <c:showBubbleSize val="0"/>
            <c:showLeaderLines val="1"/>
          </c:dLbls>
          <c:cat>
            <c:strRef>
              <c:f>Arkusz1!$A$1:$A$8</c:f>
              <c:strCache>
                <c:ptCount val="8"/>
                <c:pt idx="0">
                  <c:v>adidas</c:v>
                </c:pt>
                <c:pt idx="1">
                  <c:v>asics</c:v>
                </c:pt>
                <c:pt idx="2">
                  <c:v>salomon</c:v>
                </c:pt>
                <c:pt idx="3">
                  <c:v>brooks</c:v>
                </c:pt>
                <c:pt idx="4">
                  <c:v>tanie z decathlonu</c:v>
                </c:pt>
                <c:pt idx="5">
                  <c:v>inne</c:v>
                </c:pt>
                <c:pt idx="6">
                  <c:v>fivefingers</c:v>
                </c:pt>
                <c:pt idx="7">
                  <c:v>nike</c:v>
                </c:pt>
              </c:strCache>
            </c:strRef>
          </c:cat>
          <c:val>
            <c:numRef>
              <c:f>Arkusz1!$B$1:$B$8</c:f>
              <c:numCache>
                <c:formatCode>0%</c:formatCode>
                <c:ptCount val="8"/>
                <c:pt idx="0">
                  <c:v>0.18181818181818182</c:v>
                </c:pt>
                <c:pt idx="1">
                  <c:v>0.22727272727272727</c:v>
                </c:pt>
                <c:pt idx="2">
                  <c:v>9.0909090909090912E-2</c:v>
                </c:pt>
                <c:pt idx="3">
                  <c:v>9.0909090909090912E-2</c:v>
                </c:pt>
                <c:pt idx="4">
                  <c:v>4.5454545454545456E-2</c:v>
                </c:pt>
                <c:pt idx="5">
                  <c:v>0.18181818181818182</c:v>
                </c:pt>
                <c:pt idx="6">
                  <c:v>4.5454545454545456E-2</c:v>
                </c:pt>
                <c:pt idx="7">
                  <c:v>0.13636363636363635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4931730290437117"/>
          <c:y val="0.13061073394019515"/>
          <c:w val="0.29712157313514798"/>
          <c:h val="0.73877853211960975"/>
        </c:manualLayout>
      </c:layout>
      <c:overlay val="0"/>
      <c:spPr>
        <a:solidFill>
          <a:schemeClr val="bg1"/>
        </a:solidFill>
      </c:spPr>
      <c:txPr>
        <a:bodyPr/>
        <a:lstStyle/>
        <a:p>
          <a:pPr>
            <a:defRPr sz="1800">
              <a:solidFill>
                <a:srgbClr val="00B050"/>
              </a:solidFill>
            </a:defRPr>
          </a:pPr>
          <a:endParaRPr lang="pl-PL"/>
        </a:p>
      </c:txPr>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597820"/>
            <a:ext cx="7772400" cy="1102519"/>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CF8EA3EE-3290-42C1-A812-820466BC1D0F}" type="datetimeFigureOut">
              <a:rPr lang="pl-PL" smtClean="0"/>
              <a:t>2018-02-20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647AB07-756E-43A0-BAA5-3FECE504FF25}" type="slidenum">
              <a:rPr lang="pl-PL" smtClean="0"/>
              <a:t>‹#›</a:t>
            </a:fld>
            <a:endParaRPr lang="pl-PL"/>
          </a:p>
        </p:txBody>
      </p:sp>
    </p:spTree>
    <p:extLst>
      <p:ext uri="{BB962C8B-B14F-4D97-AF65-F5344CB8AC3E}">
        <p14:creationId xmlns:p14="http://schemas.microsoft.com/office/powerpoint/2010/main" val="3130744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CF8EA3EE-3290-42C1-A812-820466BC1D0F}" type="datetimeFigureOut">
              <a:rPr lang="pl-PL" smtClean="0"/>
              <a:t>2018-02-20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647AB07-756E-43A0-BAA5-3FECE504FF25}" type="slidenum">
              <a:rPr lang="pl-PL" smtClean="0"/>
              <a:t>‹#›</a:t>
            </a:fld>
            <a:endParaRPr lang="pl-PL"/>
          </a:p>
        </p:txBody>
      </p:sp>
    </p:spTree>
    <p:extLst>
      <p:ext uri="{BB962C8B-B14F-4D97-AF65-F5344CB8AC3E}">
        <p14:creationId xmlns:p14="http://schemas.microsoft.com/office/powerpoint/2010/main" val="1171072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05980"/>
            <a:ext cx="2057400" cy="4388644"/>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05980"/>
            <a:ext cx="6019800" cy="4388644"/>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CF8EA3EE-3290-42C1-A812-820466BC1D0F}" type="datetimeFigureOut">
              <a:rPr lang="pl-PL" smtClean="0"/>
              <a:t>2018-02-20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647AB07-756E-43A0-BAA5-3FECE504FF25}" type="slidenum">
              <a:rPr lang="pl-PL" smtClean="0"/>
              <a:t>‹#›</a:t>
            </a:fld>
            <a:endParaRPr lang="pl-PL"/>
          </a:p>
        </p:txBody>
      </p:sp>
    </p:spTree>
    <p:extLst>
      <p:ext uri="{BB962C8B-B14F-4D97-AF65-F5344CB8AC3E}">
        <p14:creationId xmlns:p14="http://schemas.microsoft.com/office/powerpoint/2010/main" val="358967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CF8EA3EE-3290-42C1-A812-820466BC1D0F}" type="datetimeFigureOut">
              <a:rPr lang="pl-PL" smtClean="0"/>
              <a:t>2018-02-20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647AB07-756E-43A0-BAA5-3FECE504FF25}" type="slidenum">
              <a:rPr lang="pl-PL" smtClean="0"/>
              <a:t>‹#›</a:t>
            </a:fld>
            <a:endParaRPr lang="pl-PL"/>
          </a:p>
        </p:txBody>
      </p:sp>
    </p:spTree>
    <p:extLst>
      <p:ext uri="{BB962C8B-B14F-4D97-AF65-F5344CB8AC3E}">
        <p14:creationId xmlns:p14="http://schemas.microsoft.com/office/powerpoint/2010/main" val="2338050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3305176"/>
            <a:ext cx="7772400" cy="1021556"/>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CF8EA3EE-3290-42C1-A812-820466BC1D0F}" type="datetimeFigureOut">
              <a:rPr lang="pl-PL" smtClean="0"/>
              <a:t>2018-02-20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647AB07-756E-43A0-BAA5-3FECE504FF25}" type="slidenum">
              <a:rPr lang="pl-PL" smtClean="0"/>
              <a:t>‹#›</a:t>
            </a:fld>
            <a:endParaRPr lang="pl-PL"/>
          </a:p>
        </p:txBody>
      </p:sp>
    </p:spTree>
    <p:extLst>
      <p:ext uri="{BB962C8B-B14F-4D97-AF65-F5344CB8AC3E}">
        <p14:creationId xmlns:p14="http://schemas.microsoft.com/office/powerpoint/2010/main" val="3442728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CF8EA3EE-3290-42C1-A812-820466BC1D0F}" type="datetimeFigureOut">
              <a:rPr lang="pl-PL" smtClean="0"/>
              <a:t>2018-02-20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647AB07-756E-43A0-BAA5-3FECE504FF25}" type="slidenum">
              <a:rPr lang="pl-PL" smtClean="0"/>
              <a:t>‹#›</a:t>
            </a:fld>
            <a:endParaRPr lang="pl-PL"/>
          </a:p>
        </p:txBody>
      </p:sp>
    </p:spTree>
    <p:extLst>
      <p:ext uri="{BB962C8B-B14F-4D97-AF65-F5344CB8AC3E}">
        <p14:creationId xmlns:p14="http://schemas.microsoft.com/office/powerpoint/2010/main" val="118462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CF8EA3EE-3290-42C1-A812-820466BC1D0F}" type="datetimeFigureOut">
              <a:rPr lang="pl-PL" smtClean="0"/>
              <a:t>2018-02-20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7647AB07-756E-43A0-BAA5-3FECE504FF25}" type="slidenum">
              <a:rPr lang="pl-PL" smtClean="0"/>
              <a:t>‹#›</a:t>
            </a:fld>
            <a:endParaRPr lang="pl-PL"/>
          </a:p>
        </p:txBody>
      </p:sp>
    </p:spTree>
    <p:extLst>
      <p:ext uri="{BB962C8B-B14F-4D97-AF65-F5344CB8AC3E}">
        <p14:creationId xmlns:p14="http://schemas.microsoft.com/office/powerpoint/2010/main" val="4120666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CF8EA3EE-3290-42C1-A812-820466BC1D0F}" type="datetimeFigureOut">
              <a:rPr lang="pl-PL" smtClean="0"/>
              <a:t>2018-02-20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7647AB07-756E-43A0-BAA5-3FECE504FF25}" type="slidenum">
              <a:rPr lang="pl-PL" smtClean="0"/>
              <a:t>‹#›</a:t>
            </a:fld>
            <a:endParaRPr lang="pl-PL"/>
          </a:p>
        </p:txBody>
      </p:sp>
    </p:spTree>
    <p:extLst>
      <p:ext uri="{BB962C8B-B14F-4D97-AF65-F5344CB8AC3E}">
        <p14:creationId xmlns:p14="http://schemas.microsoft.com/office/powerpoint/2010/main" val="2299586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CF8EA3EE-3290-42C1-A812-820466BC1D0F}" type="datetimeFigureOut">
              <a:rPr lang="pl-PL" smtClean="0"/>
              <a:t>2018-02-20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7647AB07-756E-43A0-BAA5-3FECE504FF25}" type="slidenum">
              <a:rPr lang="pl-PL" smtClean="0"/>
              <a:t>‹#›</a:t>
            </a:fld>
            <a:endParaRPr lang="pl-PL"/>
          </a:p>
        </p:txBody>
      </p:sp>
    </p:spTree>
    <p:extLst>
      <p:ext uri="{BB962C8B-B14F-4D97-AF65-F5344CB8AC3E}">
        <p14:creationId xmlns:p14="http://schemas.microsoft.com/office/powerpoint/2010/main" val="592018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3" y="204787"/>
            <a:ext cx="3008313" cy="871538"/>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CF8EA3EE-3290-42C1-A812-820466BC1D0F}" type="datetimeFigureOut">
              <a:rPr lang="pl-PL" smtClean="0"/>
              <a:t>2018-02-20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647AB07-756E-43A0-BAA5-3FECE504FF25}" type="slidenum">
              <a:rPr lang="pl-PL" smtClean="0"/>
              <a:t>‹#›</a:t>
            </a:fld>
            <a:endParaRPr lang="pl-PL"/>
          </a:p>
        </p:txBody>
      </p:sp>
    </p:spTree>
    <p:extLst>
      <p:ext uri="{BB962C8B-B14F-4D97-AF65-F5344CB8AC3E}">
        <p14:creationId xmlns:p14="http://schemas.microsoft.com/office/powerpoint/2010/main" val="2385225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3600451"/>
            <a:ext cx="5486400" cy="425054"/>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CF8EA3EE-3290-42C1-A812-820466BC1D0F}" type="datetimeFigureOut">
              <a:rPr lang="pl-PL" smtClean="0"/>
              <a:t>2018-02-20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647AB07-756E-43A0-BAA5-3FECE504FF25}" type="slidenum">
              <a:rPr lang="pl-PL" smtClean="0"/>
              <a:t>‹#›</a:t>
            </a:fld>
            <a:endParaRPr lang="pl-PL"/>
          </a:p>
        </p:txBody>
      </p:sp>
    </p:spTree>
    <p:extLst>
      <p:ext uri="{BB962C8B-B14F-4D97-AF65-F5344CB8AC3E}">
        <p14:creationId xmlns:p14="http://schemas.microsoft.com/office/powerpoint/2010/main" val="1199246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7000" r="-17000"/>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F8EA3EE-3290-42C1-A812-820466BC1D0F}" type="datetimeFigureOut">
              <a:rPr lang="pl-PL" smtClean="0"/>
              <a:t>2018-02-20</a:t>
            </a:fld>
            <a:endParaRPr lang="pl-PL"/>
          </a:p>
        </p:txBody>
      </p:sp>
      <p:sp>
        <p:nvSpPr>
          <p:cNvPr id="5" name="Symbol zastępczy stopki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647AB07-756E-43A0-BAA5-3FECE504FF25}" type="slidenum">
              <a:rPr lang="pl-PL" smtClean="0"/>
              <a:t>‹#›</a:t>
            </a:fld>
            <a:endParaRPr lang="pl-PL"/>
          </a:p>
        </p:txBody>
      </p:sp>
    </p:spTree>
    <p:extLst>
      <p:ext uri="{BB962C8B-B14F-4D97-AF65-F5344CB8AC3E}">
        <p14:creationId xmlns:p14="http://schemas.microsoft.com/office/powerpoint/2010/main" val="2822645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056" y="-237306"/>
            <a:ext cx="2746312" cy="2746312"/>
          </a:xfrm>
          <a:prstGeom prst="rect">
            <a:avLst/>
          </a:prstGeom>
        </p:spPr>
      </p:pic>
      <p:sp>
        <p:nvSpPr>
          <p:cNvPr id="2" name="pole tekstowe 1"/>
          <p:cNvSpPr txBox="1"/>
          <p:nvPr/>
        </p:nvSpPr>
        <p:spPr>
          <a:xfrm>
            <a:off x="2771800" y="3828382"/>
            <a:ext cx="3740191" cy="646331"/>
          </a:xfrm>
          <a:prstGeom prst="rect">
            <a:avLst/>
          </a:prstGeom>
          <a:noFill/>
        </p:spPr>
        <p:txBody>
          <a:bodyPr wrap="none" rtlCol="0">
            <a:spAutoFit/>
          </a:bodyPr>
          <a:lstStyle/>
          <a:p>
            <a:r>
              <a:rPr lang="pl-PL" sz="3600" b="1" dirty="0" smtClean="0">
                <a:solidFill>
                  <a:schemeClr val="bg1"/>
                </a:solidFill>
              </a:rPr>
              <a:t>www.oborygeni.pl</a:t>
            </a:r>
            <a:endParaRPr lang="pl-PL" sz="3600" b="1" dirty="0">
              <a:solidFill>
                <a:schemeClr val="bg1"/>
              </a:solidFill>
            </a:endParaRPr>
          </a:p>
        </p:txBody>
      </p:sp>
    </p:spTree>
    <p:extLst>
      <p:ext uri="{BB962C8B-B14F-4D97-AF65-F5344CB8AC3E}">
        <p14:creationId xmlns:p14="http://schemas.microsoft.com/office/powerpoint/2010/main" val="3614451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056" y="-237306"/>
            <a:ext cx="2746312" cy="2746312"/>
          </a:xfrm>
          <a:prstGeom prst="rect">
            <a:avLst/>
          </a:prstGeom>
        </p:spPr>
      </p:pic>
      <p:pic>
        <p:nvPicPr>
          <p:cNvPr id="10242" name="Picture 2" descr="https://scontent-waw1-1.xx.fbcdn.net/v/t35.0-12/20861013_10211832191537754_1465466815_o.jpg?oh=1a44d7ac112267dd1536f2e11c8f1171&amp;oe=5A8798D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8584">
            <a:off x="-1888962" y="4955"/>
            <a:ext cx="6779718" cy="381354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scontent-waw1-1.xx.fbcdn.net/v/t35.0-12/20840004_10211832207338149_2102513499_o.jpg?oh=05d8bb4885264af6a3bf90364e6c5c9d&amp;oe=5A8787C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23199">
            <a:off x="4338816" y="2056368"/>
            <a:ext cx="5385000" cy="302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324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056" y="-237306"/>
            <a:ext cx="2746312" cy="2746312"/>
          </a:xfrm>
          <a:prstGeom prst="rect">
            <a:avLst/>
          </a:prstGeom>
        </p:spPr>
      </p:pic>
      <p:pic>
        <p:nvPicPr>
          <p:cNvPr id="7170" name="Picture 2" descr="C:\H\biegi\po_ciemku\IMG_20161210_171047_3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27006">
            <a:off x="251520" y="627534"/>
            <a:ext cx="4648722" cy="26206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Zdjęcie użytkownika Hubert Ozimi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4550">
            <a:off x="3754421" y="2418206"/>
            <a:ext cx="5376597"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0159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328" y="-13692"/>
            <a:ext cx="1368152" cy="1368152"/>
          </a:xfrm>
          <a:prstGeom prst="rect">
            <a:avLst/>
          </a:prstGeom>
        </p:spPr>
      </p:pic>
      <p:pic>
        <p:nvPicPr>
          <p:cNvPr id="5122" name="Picture 2" descr="C:\H\biegi\oborygen2\foto-gork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30763">
            <a:off x="-525150" y="458040"/>
            <a:ext cx="4995444" cy="374669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Zdjęcie użytkownika Bieg Oborygen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371" r="983" b="7368"/>
          <a:stretch/>
        </p:blipFill>
        <p:spPr bwMode="auto">
          <a:xfrm rot="21443664">
            <a:off x="4057156" y="2446633"/>
            <a:ext cx="5133933" cy="2810086"/>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https://scontent-waw1-1.xx.fbcdn.net/v/t34.0-12/21121748_2180548395528174_309692737_n.jpg?oh=45146126f52d2cff9defca9a0c0adfd2&amp;oe=5A87E0A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151" t="18890" r="9140" b="-208"/>
          <a:stretch/>
        </p:blipFill>
        <p:spPr bwMode="auto">
          <a:xfrm rot="708687">
            <a:off x="5137787" y="68138"/>
            <a:ext cx="2054013" cy="310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2318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descr="C:\H\biegi\oborygen2\foto\echo24_biegoborygena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211048">
            <a:off x="-7818" y="2146862"/>
            <a:ext cx="4412382" cy="3309387"/>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8056" y="-237306"/>
            <a:ext cx="2746312" cy="2746312"/>
          </a:xfrm>
          <a:prstGeom prst="rect">
            <a:avLst/>
          </a:prstGeom>
        </p:spPr>
      </p:pic>
      <p:pic>
        <p:nvPicPr>
          <p:cNvPr id="13314" name="Picture 2" descr="https://scontent-waw1-1.xx.fbcdn.net/v/t35.0-12/20951940_10211861120780967_778578440_o.jpg?oh=a14054596bbc68830e7c91b7f62988b7&amp;oe=5A87BD5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51785">
            <a:off x="4406314" y="2804079"/>
            <a:ext cx="4676612" cy="263035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H\biegi\losowanie_bochnia_cn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73266">
            <a:off x="3994114" y="132505"/>
            <a:ext cx="5145909" cy="276447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H\biegi\oborygen2\z pierwszej reki 2017.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592" y="81399"/>
            <a:ext cx="1981167" cy="2686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665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056" y="-237306"/>
            <a:ext cx="2746312" cy="2746312"/>
          </a:xfrm>
          <a:prstGeom prst="rect">
            <a:avLst/>
          </a:prstGeom>
        </p:spPr>
      </p:pic>
      <p:sp>
        <p:nvSpPr>
          <p:cNvPr id="2" name="pole tekstowe 1"/>
          <p:cNvSpPr txBox="1"/>
          <p:nvPr/>
        </p:nvSpPr>
        <p:spPr>
          <a:xfrm>
            <a:off x="120558" y="1779662"/>
            <a:ext cx="8696741" cy="2554545"/>
          </a:xfrm>
          <a:prstGeom prst="rect">
            <a:avLst/>
          </a:prstGeom>
          <a:noFill/>
        </p:spPr>
        <p:txBody>
          <a:bodyPr wrap="none" rtlCol="0">
            <a:spAutoFit/>
          </a:bodyPr>
          <a:lstStyle/>
          <a:p>
            <a:pPr algn="ctr"/>
            <a:r>
              <a:rPr lang="pl-PL" sz="8000" b="1" dirty="0" smtClean="0">
                <a:solidFill>
                  <a:schemeClr val="bg1"/>
                </a:solidFill>
              </a:rPr>
              <a:t>2017</a:t>
            </a:r>
          </a:p>
          <a:p>
            <a:pPr algn="ctr"/>
            <a:r>
              <a:rPr lang="pl-PL" sz="8000" b="1" dirty="0" smtClean="0">
                <a:solidFill>
                  <a:schemeClr val="bg1"/>
                </a:solidFill>
              </a:rPr>
              <a:t>ROK OBORYGENÓW</a:t>
            </a:r>
            <a:endParaRPr lang="pl-PL" sz="8000" b="1" dirty="0">
              <a:solidFill>
                <a:schemeClr val="bg1"/>
              </a:solidFill>
            </a:endParaRPr>
          </a:p>
        </p:txBody>
      </p:sp>
    </p:spTree>
    <p:extLst>
      <p:ext uri="{BB962C8B-B14F-4D97-AF65-F5344CB8AC3E}">
        <p14:creationId xmlns:p14="http://schemas.microsoft.com/office/powerpoint/2010/main" val="1336376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475656" y="1132880"/>
            <a:ext cx="6724918" cy="3154710"/>
          </a:xfrm>
          <a:prstGeom prst="rect">
            <a:avLst/>
          </a:prstGeom>
        </p:spPr>
        <p:txBody>
          <a:bodyPr wrap="none">
            <a:spAutoFit/>
          </a:bodyPr>
          <a:lstStyle/>
          <a:p>
            <a:r>
              <a:rPr lang="pl-PL" sz="19900" dirty="0" smtClean="0">
                <a:solidFill>
                  <a:schemeClr val="bg1"/>
                </a:solidFill>
              </a:rPr>
              <a:t>1260</a:t>
            </a:r>
            <a:r>
              <a:rPr lang="pl-PL" sz="7200" dirty="0" smtClean="0">
                <a:solidFill>
                  <a:schemeClr val="bg1"/>
                </a:solidFill>
              </a:rPr>
              <a:t> km</a:t>
            </a:r>
          </a:p>
        </p:txBody>
      </p:sp>
      <p:sp>
        <p:nvSpPr>
          <p:cNvPr id="4" name="pole tekstowe 3"/>
          <p:cNvSpPr txBox="1"/>
          <p:nvPr/>
        </p:nvSpPr>
        <p:spPr>
          <a:xfrm>
            <a:off x="6588224" y="386904"/>
            <a:ext cx="2146550" cy="369332"/>
          </a:xfrm>
          <a:prstGeom prst="rect">
            <a:avLst/>
          </a:prstGeom>
          <a:noFill/>
        </p:spPr>
        <p:txBody>
          <a:bodyPr wrap="none" rtlCol="0">
            <a:spAutoFit/>
          </a:bodyPr>
          <a:lstStyle/>
          <a:p>
            <a:r>
              <a:rPr lang="pl-PL" b="1" dirty="0" smtClean="0">
                <a:solidFill>
                  <a:schemeClr val="bg1"/>
                </a:solidFill>
              </a:rPr>
              <a:t>średnio w 2017 roku</a:t>
            </a:r>
            <a:endParaRPr lang="pl-PL" b="1" dirty="0">
              <a:solidFill>
                <a:schemeClr val="bg1"/>
              </a:solidFill>
            </a:endParaRPr>
          </a:p>
        </p:txBody>
      </p:sp>
    </p:spTree>
    <p:extLst>
      <p:ext uri="{BB962C8B-B14F-4D97-AF65-F5344CB8AC3E}">
        <p14:creationId xmlns:p14="http://schemas.microsoft.com/office/powerpoint/2010/main" val="14134781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185194" y="1999304"/>
            <a:ext cx="2542684" cy="1015663"/>
          </a:xfrm>
          <a:prstGeom prst="rect">
            <a:avLst/>
          </a:prstGeom>
        </p:spPr>
        <p:txBody>
          <a:bodyPr wrap="none">
            <a:spAutoFit/>
          </a:bodyPr>
          <a:lstStyle/>
          <a:p>
            <a:r>
              <a:rPr lang="pl-PL" sz="6000" dirty="0" smtClean="0">
                <a:solidFill>
                  <a:schemeClr val="bg1"/>
                </a:solidFill>
              </a:rPr>
              <a:t>1 260 </a:t>
            </a:r>
            <a:r>
              <a:rPr lang="pl-PL" sz="2800" dirty="0" smtClean="0">
                <a:solidFill>
                  <a:schemeClr val="bg1"/>
                </a:solidFill>
              </a:rPr>
              <a:t>km</a:t>
            </a:r>
          </a:p>
        </p:txBody>
      </p:sp>
      <p:sp>
        <p:nvSpPr>
          <p:cNvPr id="4" name="pole tekstowe 3"/>
          <p:cNvSpPr txBox="1"/>
          <p:nvPr/>
        </p:nvSpPr>
        <p:spPr>
          <a:xfrm>
            <a:off x="6588224" y="386904"/>
            <a:ext cx="2146550" cy="369332"/>
          </a:xfrm>
          <a:prstGeom prst="rect">
            <a:avLst/>
          </a:prstGeom>
          <a:noFill/>
        </p:spPr>
        <p:txBody>
          <a:bodyPr wrap="none" rtlCol="0">
            <a:spAutoFit/>
          </a:bodyPr>
          <a:lstStyle/>
          <a:p>
            <a:r>
              <a:rPr lang="pl-PL" b="1" dirty="0" smtClean="0">
                <a:solidFill>
                  <a:schemeClr val="bg1"/>
                </a:solidFill>
              </a:rPr>
              <a:t>średnio w 2017 roku</a:t>
            </a:r>
            <a:endParaRPr lang="pl-PL" b="1" dirty="0">
              <a:solidFill>
                <a:schemeClr val="bg1"/>
              </a:solidFill>
            </a:endParaRPr>
          </a:p>
        </p:txBody>
      </p:sp>
      <p:sp>
        <p:nvSpPr>
          <p:cNvPr id="5" name="Prostokąt 4"/>
          <p:cNvSpPr/>
          <p:nvPr/>
        </p:nvSpPr>
        <p:spPr>
          <a:xfrm>
            <a:off x="5530778" y="808451"/>
            <a:ext cx="3276859" cy="1323439"/>
          </a:xfrm>
          <a:prstGeom prst="rect">
            <a:avLst/>
          </a:prstGeom>
        </p:spPr>
        <p:txBody>
          <a:bodyPr wrap="none">
            <a:spAutoFit/>
          </a:bodyPr>
          <a:lstStyle/>
          <a:p>
            <a:r>
              <a:rPr lang="pl-PL" sz="8000" dirty="0" smtClean="0">
                <a:solidFill>
                  <a:schemeClr val="bg1"/>
                </a:solidFill>
              </a:rPr>
              <a:t>8,848</a:t>
            </a:r>
            <a:r>
              <a:rPr lang="pl-PL" sz="4000" dirty="0" smtClean="0">
                <a:solidFill>
                  <a:schemeClr val="bg1"/>
                </a:solidFill>
              </a:rPr>
              <a:t> km</a:t>
            </a:r>
          </a:p>
        </p:txBody>
      </p:sp>
      <p:pic>
        <p:nvPicPr>
          <p:cNvPr id="2054" name="Picture 6" descr="Widok na Mount Everest z Wyżyny Tybetańskiej"/>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803" y="1059582"/>
            <a:ext cx="5239869" cy="3483694"/>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5283922" y="3096726"/>
            <a:ext cx="3443956" cy="1446550"/>
          </a:xfrm>
          <a:prstGeom prst="rect">
            <a:avLst/>
          </a:prstGeom>
        </p:spPr>
        <p:txBody>
          <a:bodyPr wrap="none">
            <a:spAutoFit/>
          </a:bodyPr>
          <a:lstStyle/>
          <a:p>
            <a:pPr algn="r"/>
            <a:r>
              <a:rPr lang="pl-PL" sz="4400" dirty="0" smtClean="0">
                <a:solidFill>
                  <a:schemeClr val="bg1"/>
                </a:solidFill>
              </a:rPr>
              <a:t>71 podbiegów</a:t>
            </a:r>
          </a:p>
          <a:p>
            <a:pPr algn="r"/>
            <a:r>
              <a:rPr lang="pl-PL" sz="4400" dirty="0" smtClean="0">
                <a:solidFill>
                  <a:schemeClr val="bg1"/>
                </a:solidFill>
              </a:rPr>
              <a:t>71 zbiegów</a:t>
            </a:r>
            <a:endParaRPr lang="pl-PL" dirty="0" smtClean="0">
              <a:solidFill>
                <a:schemeClr val="bg1"/>
              </a:solidFill>
            </a:endParaRPr>
          </a:p>
        </p:txBody>
      </p:sp>
    </p:spTree>
    <p:extLst>
      <p:ext uri="{BB962C8B-B14F-4D97-AF65-F5344CB8AC3E}">
        <p14:creationId xmlns:p14="http://schemas.microsoft.com/office/powerpoint/2010/main" val="32818923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83568" y="450285"/>
            <a:ext cx="3385863" cy="1446550"/>
          </a:xfrm>
          <a:prstGeom prst="rect">
            <a:avLst/>
          </a:prstGeom>
        </p:spPr>
        <p:txBody>
          <a:bodyPr wrap="none">
            <a:spAutoFit/>
          </a:bodyPr>
          <a:lstStyle/>
          <a:p>
            <a:r>
              <a:rPr lang="pl-PL" sz="8800" dirty="0" smtClean="0">
                <a:solidFill>
                  <a:schemeClr val="bg1"/>
                </a:solidFill>
              </a:rPr>
              <a:t>2767</a:t>
            </a:r>
            <a:r>
              <a:rPr lang="pl-PL" sz="4400" dirty="0" smtClean="0">
                <a:solidFill>
                  <a:schemeClr val="bg1"/>
                </a:solidFill>
              </a:rPr>
              <a:t> km</a:t>
            </a:r>
          </a:p>
        </p:txBody>
      </p:sp>
      <p:sp>
        <p:nvSpPr>
          <p:cNvPr id="4" name="pole tekstowe 3"/>
          <p:cNvSpPr txBox="1"/>
          <p:nvPr/>
        </p:nvSpPr>
        <p:spPr>
          <a:xfrm>
            <a:off x="6588224" y="386904"/>
            <a:ext cx="2150012" cy="369332"/>
          </a:xfrm>
          <a:prstGeom prst="rect">
            <a:avLst/>
          </a:prstGeom>
          <a:noFill/>
        </p:spPr>
        <p:txBody>
          <a:bodyPr wrap="none" rtlCol="0">
            <a:spAutoFit/>
          </a:bodyPr>
          <a:lstStyle/>
          <a:p>
            <a:r>
              <a:rPr lang="pl-PL" b="1" dirty="0" smtClean="0">
                <a:solidFill>
                  <a:schemeClr val="bg1"/>
                </a:solidFill>
              </a:rPr>
              <a:t>rekordy w 2017 roku</a:t>
            </a:r>
            <a:endParaRPr lang="pl-PL" b="1" dirty="0">
              <a:solidFill>
                <a:schemeClr val="bg1"/>
              </a:solidFill>
            </a:endParaRPr>
          </a:p>
        </p:txBody>
      </p:sp>
      <p:sp>
        <p:nvSpPr>
          <p:cNvPr id="5" name="Prostokąt 4"/>
          <p:cNvSpPr/>
          <p:nvPr/>
        </p:nvSpPr>
        <p:spPr>
          <a:xfrm>
            <a:off x="5451942" y="987574"/>
            <a:ext cx="3385863" cy="1446550"/>
          </a:xfrm>
          <a:prstGeom prst="rect">
            <a:avLst/>
          </a:prstGeom>
        </p:spPr>
        <p:txBody>
          <a:bodyPr wrap="none">
            <a:spAutoFit/>
          </a:bodyPr>
          <a:lstStyle/>
          <a:p>
            <a:r>
              <a:rPr lang="pl-PL" sz="8800" dirty="0" smtClean="0">
                <a:solidFill>
                  <a:schemeClr val="bg1"/>
                </a:solidFill>
              </a:rPr>
              <a:t>2520</a:t>
            </a:r>
            <a:r>
              <a:rPr lang="pl-PL" sz="4400" dirty="0" smtClean="0">
                <a:solidFill>
                  <a:schemeClr val="bg1"/>
                </a:solidFill>
              </a:rPr>
              <a:t> km</a:t>
            </a:r>
          </a:p>
        </p:txBody>
      </p:sp>
      <p:sp>
        <p:nvSpPr>
          <p:cNvPr id="6" name="Prostokąt 5"/>
          <p:cNvSpPr/>
          <p:nvPr/>
        </p:nvSpPr>
        <p:spPr>
          <a:xfrm>
            <a:off x="1475656" y="1892530"/>
            <a:ext cx="3385863" cy="1446550"/>
          </a:xfrm>
          <a:prstGeom prst="rect">
            <a:avLst/>
          </a:prstGeom>
        </p:spPr>
        <p:txBody>
          <a:bodyPr wrap="none">
            <a:spAutoFit/>
          </a:bodyPr>
          <a:lstStyle/>
          <a:p>
            <a:r>
              <a:rPr lang="pl-PL" sz="8800" dirty="0" smtClean="0">
                <a:solidFill>
                  <a:schemeClr val="bg1"/>
                </a:solidFill>
              </a:rPr>
              <a:t>2562</a:t>
            </a:r>
            <a:r>
              <a:rPr lang="pl-PL" sz="4400" dirty="0" smtClean="0">
                <a:solidFill>
                  <a:schemeClr val="bg1"/>
                </a:solidFill>
              </a:rPr>
              <a:t> km</a:t>
            </a:r>
          </a:p>
        </p:txBody>
      </p:sp>
      <p:sp>
        <p:nvSpPr>
          <p:cNvPr id="7" name="Prostokąt 6"/>
          <p:cNvSpPr/>
          <p:nvPr/>
        </p:nvSpPr>
        <p:spPr>
          <a:xfrm>
            <a:off x="6157320" y="2618324"/>
            <a:ext cx="2736647" cy="1446550"/>
          </a:xfrm>
          <a:prstGeom prst="rect">
            <a:avLst/>
          </a:prstGeom>
        </p:spPr>
        <p:txBody>
          <a:bodyPr wrap="none">
            <a:spAutoFit/>
          </a:bodyPr>
          <a:lstStyle/>
          <a:p>
            <a:r>
              <a:rPr lang="pl-PL" sz="8800" dirty="0" smtClean="0">
                <a:solidFill>
                  <a:schemeClr val="bg1"/>
                </a:solidFill>
              </a:rPr>
              <a:t>162</a:t>
            </a:r>
            <a:r>
              <a:rPr lang="pl-PL" sz="4400" dirty="0" smtClean="0">
                <a:solidFill>
                  <a:schemeClr val="bg1"/>
                </a:solidFill>
              </a:rPr>
              <a:t> km</a:t>
            </a:r>
          </a:p>
        </p:txBody>
      </p:sp>
      <p:sp>
        <p:nvSpPr>
          <p:cNvPr id="8" name="Prostokąt 7"/>
          <p:cNvSpPr/>
          <p:nvPr/>
        </p:nvSpPr>
        <p:spPr>
          <a:xfrm>
            <a:off x="4103587" y="3508357"/>
            <a:ext cx="2736647" cy="1446550"/>
          </a:xfrm>
          <a:prstGeom prst="rect">
            <a:avLst/>
          </a:prstGeom>
        </p:spPr>
        <p:txBody>
          <a:bodyPr wrap="none">
            <a:spAutoFit/>
          </a:bodyPr>
          <a:lstStyle/>
          <a:p>
            <a:r>
              <a:rPr lang="pl-PL" sz="8800" dirty="0" smtClean="0">
                <a:solidFill>
                  <a:schemeClr val="bg1"/>
                </a:solidFill>
              </a:rPr>
              <a:t>553</a:t>
            </a:r>
            <a:r>
              <a:rPr lang="pl-PL" sz="4400" dirty="0" smtClean="0">
                <a:solidFill>
                  <a:schemeClr val="bg1"/>
                </a:solidFill>
              </a:rPr>
              <a:t> km</a:t>
            </a:r>
          </a:p>
        </p:txBody>
      </p:sp>
      <p:sp>
        <p:nvSpPr>
          <p:cNvPr id="9" name="Prostokąt 8"/>
          <p:cNvSpPr/>
          <p:nvPr/>
        </p:nvSpPr>
        <p:spPr>
          <a:xfrm>
            <a:off x="539552" y="3508357"/>
            <a:ext cx="2910477" cy="1107996"/>
          </a:xfrm>
          <a:prstGeom prst="rect">
            <a:avLst/>
          </a:prstGeom>
        </p:spPr>
        <p:txBody>
          <a:bodyPr wrap="none">
            <a:spAutoFit/>
          </a:bodyPr>
          <a:lstStyle/>
          <a:p>
            <a:r>
              <a:rPr lang="pl-PL" sz="6600" dirty="0" smtClean="0">
                <a:solidFill>
                  <a:schemeClr val="bg1"/>
                </a:solidFill>
              </a:rPr>
              <a:t>Za mało</a:t>
            </a:r>
            <a:endParaRPr lang="pl-PL" sz="3200" dirty="0" smtClean="0">
              <a:solidFill>
                <a:schemeClr val="bg1"/>
              </a:solidFill>
            </a:endParaRPr>
          </a:p>
        </p:txBody>
      </p:sp>
    </p:spTree>
    <p:extLst>
      <p:ext uri="{BB962C8B-B14F-4D97-AF65-F5344CB8AC3E}">
        <p14:creationId xmlns:p14="http://schemas.microsoft.com/office/powerpoint/2010/main" val="1224209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67544" y="987574"/>
            <a:ext cx="8595623" cy="3154710"/>
          </a:xfrm>
          <a:prstGeom prst="rect">
            <a:avLst/>
          </a:prstGeom>
        </p:spPr>
        <p:txBody>
          <a:bodyPr wrap="none">
            <a:spAutoFit/>
          </a:bodyPr>
          <a:lstStyle/>
          <a:p>
            <a:r>
              <a:rPr lang="pl-PL" sz="19900" dirty="0" smtClean="0">
                <a:solidFill>
                  <a:schemeClr val="bg1"/>
                </a:solidFill>
              </a:rPr>
              <a:t>31 508</a:t>
            </a:r>
            <a:r>
              <a:rPr lang="pl-PL" sz="7200" dirty="0" smtClean="0">
                <a:solidFill>
                  <a:schemeClr val="bg1"/>
                </a:solidFill>
              </a:rPr>
              <a:t> km</a:t>
            </a:r>
          </a:p>
        </p:txBody>
      </p:sp>
      <p:sp>
        <p:nvSpPr>
          <p:cNvPr id="4" name="pole tekstowe 3"/>
          <p:cNvSpPr txBox="1"/>
          <p:nvPr/>
        </p:nvSpPr>
        <p:spPr>
          <a:xfrm>
            <a:off x="6588224" y="386904"/>
            <a:ext cx="2267737" cy="369332"/>
          </a:xfrm>
          <a:prstGeom prst="rect">
            <a:avLst/>
          </a:prstGeom>
          <a:noFill/>
        </p:spPr>
        <p:txBody>
          <a:bodyPr wrap="none" rtlCol="0">
            <a:spAutoFit/>
          </a:bodyPr>
          <a:lstStyle/>
          <a:p>
            <a:r>
              <a:rPr lang="pl-PL" b="1" dirty="0">
                <a:solidFill>
                  <a:schemeClr val="bg1"/>
                </a:solidFill>
              </a:rPr>
              <a:t>w</a:t>
            </a:r>
            <a:r>
              <a:rPr lang="pl-PL" b="1" dirty="0" smtClean="0">
                <a:solidFill>
                  <a:schemeClr val="bg1"/>
                </a:solidFill>
              </a:rPr>
              <a:t> sumie  w 2017 roku</a:t>
            </a:r>
            <a:endParaRPr lang="pl-PL" b="1" dirty="0">
              <a:solidFill>
                <a:schemeClr val="bg1"/>
              </a:solidFill>
            </a:endParaRPr>
          </a:p>
        </p:txBody>
      </p:sp>
    </p:spTree>
    <p:extLst>
      <p:ext uri="{BB962C8B-B14F-4D97-AF65-F5344CB8AC3E}">
        <p14:creationId xmlns:p14="http://schemas.microsoft.com/office/powerpoint/2010/main" val="3418397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835696" y="200472"/>
            <a:ext cx="5017720" cy="1569660"/>
          </a:xfrm>
          <a:prstGeom prst="rect">
            <a:avLst/>
          </a:prstGeom>
        </p:spPr>
        <p:txBody>
          <a:bodyPr wrap="none">
            <a:spAutoFit/>
          </a:bodyPr>
          <a:lstStyle/>
          <a:p>
            <a:r>
              <a:rPr lang="pl-PL" sz="9600" b="1" dirty="0">
                <a:solidFill>
                  <a:schemeClr val="bg1"/>
                </a:solidFill>
              </a:rPr>
              <a:t>40 075 </a:t>
            </a:r>
            <a:r>
              <a:rPr lang="pl-PL" sz="7200" dirty="0" smtClean="0">
                <a:solidFill>
                  <a:schemeClr val="bg1"/>
                </a:solidFill>
              </a:rPr>
              <a:t>km</a:t>
            </a:r>
          </a:p>
        </p:txBody>
      </p:sp>
      <p:sp>
        <p:nvSpPr>
          <p:cNvPr id="4" name="pole tekstowe 3"/>
          <p:cNvSpPr txBox="1"/>
          <p:nvPr/>
        </p:nvSpPr>
        <p:spPr>
          <a:xfrm>
            <a:off x="6588224" y="386904"/>
            <a:ext cx="1760097" cy="369332"/>
          </a:xfrm>
          <a:prstGeom prst="rect">
            <a:avLst/>
          </a:prstGeom>
          <a:noFill/>
        </p:spPr>
        <p:txBody>
          <a:bodyPr wrap="none" rtlCol="0">
            <a:spAutoFit/>
          </a:bodyPr>
          <a:lstStyle/>
          <a:p>
            <a:r>
              <a:rPr lang="pl-PL" b="1" dirty="0" smtClean="0">
                <a:solidFill>
                  <a:schemeClr val="bg1"/>
                </a:solidFill>
              </a:rPr>
              <a:t>długość równika</a:t>
            </a:r>
            <a:endParaRPr lang="pl-PL" b="1" dirty="0">
              <a:solidFill>
                <a:schemeClr val="bg1"/>
              </a:solidFill>
            </a:endParaRPr>
          </a:p>
        </p:txBody>
      </p:sp>
      <p:sp>
        <p:nvSpPr>
          <p:cNvPr id="5" name="Prostokąt 4"/>
          <p:cNvSpPr/>
          <p:nvPr/>
        </p:nvSpPr>
        <p:spPr>
          <a:xfrm>
            <a:off x="899592" y="3939902"/>
            <a:ext cx="2411238" cy="769441"/>
          </a:xfrm>
          <a:prstGeom prst="rect">
            <a:avLst/>
          </a:prstGeom>
        </p:spPr>
        <p:txBody>
          <a:bodyPr wrap="none">
            <a:spAutoFit/>
          </a:bodyPr>
          <a:lstStyle/>
          <a:p>
            <a:r>
              <a:rPr lang="pl-PL" sz="4400" dirty="0">
                <a:solidFill>
                  <a:schemeClr val="bg1"/>
                </a:solidFill>
              </a:rPr>
              <a:t>31 508</a:t>
            </a:r>
            <a:r>
              <a:rPr lang="pl-PL" sz="2800" dirty="0">
                <a:solidFill>
                  <a:schemeClr val="bg1"/>
                </a:solidFill>
              </a:rPr>
              <a:t> </a:t>
            </a:r>
            <a:r>
              <a:rPr lang="pl-PL" sz="3200" dirty="0" smtClean="0">
                <a:solidFill>
                  <a:schemeClr val="bg1"/>
                </a:solidFill>
              </a:rPr>
              <a:t>km</a:t>
            </a:r>
          </a:p>
        </p:txBody>
      </p:sp>
      <p:sp>
        <p:nvSpPr>
          <p:cNvPr id="7" name="Prostokąt 6"/>
          <p:cNvSpPr/>
          <p:nvPr/>
        </p:nvSpPr>
        <p:spPr>
          <a:xfrm>
            <a:off x="2771800" y="2030370"/>
            <a:ext cx="5296643" cy="1569660"/>
          </a:xfrm>
          <a:prstGeom prst="rect">
            <a:avLst/>
          </a:prstGeom>
        </p:spPr>
        <p:txBody>
          <a:bodyPr wrap="none">
            <a:spAutoFit/>
          </a:bodyPr>
          <a:lstStyle/>
          <a:p>
            <a:r>
              <a:rPr lang="pl-PL" sz="9600" dirty="0"/>
              <a:t> </a:t>
            </a:r>
            <a:r>
              <a:rPr lang="pl-PL" sz="9600" dirty="0">
                <a:solidFill>
                  <a:schemeClr val="bg1"/>
                </a:solidFill>
              </a:rPr>
              <a:t>20 </a:t>
            </a:r>
            <a:r>
              <a:rPr lang="pl-PL" sz="9600" dirty="0" smtClean="0">
                <a:solidFill>
                  <a:schemeClr val="bg1"/>
                </a:solidFill>
              </a:rPr>
              <a:t>000 </a:t>
            </a:r>
            <a:r>
              <a:rPr lang="pl-PL" sz="7200" dirty="0" smtClean="0">
                <a:solidFill>
                  <a:schemeClr val="bg1"/>
                </a:solidFill>
              </a:rPr>
              <a:t>km</a:t>
            </a:r>
          </a:p>
        </p:txBody>
      </p:sp>
      <p:sp>
        <p:nvSpPr>
          <p:cNvPr id="8" name="pole tekstowe 7"/>
          <p:cNvSpPr txBox="1"/>
          <p:nvPr/>
        </p:nvSpPr>
        <p:spPr>
          <a:xfrm>
            <a:off x="6642104" y="1995960"/>
            <a:ext cx="2088777" cy="369332"/>
          </a:xfrm>
          <a:prstGeom prst="rect">
            <a:avLst/>
          </a:prstGeom>
          <a:noFill/>
        </p:spPr>
        <p:txBody>
          <a:bodyPr wrap="none" rtlCol="0">
            <a:spAutoFit/>
          </a:bodyPr>
          <a:lstStyle/>
          <a:p>
            <a:r>
              <a:rPr lang="pl-PL" b="1" dirty="0" smtClean="0">
                <a:solidFill>
                  <a:schemeClr val="bg1"/>
                </a:solidFill>
              </a:rPr>
              <a:t>długość południka 0</a:t>
            </a:r>
            <a:endParaRPr lang="pl-PL" b="1" dirty="0">
              <a:solidFill>
                <a:schemeClr val="bg1"/>
              </a:solidFill>
            </a:endParaRPr>
          </a:p>
        </p:txBody>
      </p:sp>
    </p:spTree>
    <p:extLst>
      <p:ext uri="{BB962C8B-B14F-4D97-AF65-F5344CB8AC3E}">
        <p14:creationId xmlns:p14="http://schemas.microsoft.com/office/powerpoint/2010/main" val="2343221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p:cNvSpPr txBox="1"/>
          <p:nvPr/>
        </p:nvSpPr>
        <p:spPr>
          <a:xfrm>
            <a:off x="1259632" y="987574"/>
            <a:ext cx="6264696" cy="3154710"/>
          </a:xfrm>
          <a:prstGeom prst="rect">
            <a:avLst/>
          </a:prstGeom>
          <a:noFill/>
        </p:spPr>
        <p:txBody>
          <a:bodyPr wrap="square" rtlCol="0">
            <a:spAutoFit/>
          </a:bodyPr>
          <a:lstStyle/>
          <a:p>
            <a:pPr algn="ctr"/>
            <a:r>
              <a:rPr lang="pl-PL" sz="19900" dirty="0" smtClean="0">
                <a:solidFill>
                  <a:schemeClr val="bg1"/>
                </a:solidFill>
              </a:rPr>
              <a:t>2016</a:t>
            </a:r>
            <a:endParaRPr lang="pl-PL" sz="19900" dirty="0">
              <a:solidFill>
                <a:schemeClr val="bg1"/>
              </a:solidFill>
            </a:endParaRPr>
          </a:p>
        </p:txBody>
      </p:sp>
    </p:spTree>
    <p:extLst>
      <p:ext uri="{BB962C8B-B14F-4D97-AF65-F5344CB8AC3E}">
        <p14:creationId xmlns:p14="http://schemas.microsoft.com/office/powerpoint/2010/main" val="42136991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83568" y="450285"/>
            <a:ext cx="7160678" cy="1446550"/>
          </a:xfrm>
          <a:prstGeom prst="rect">
            <a:avLst/>
          </a:prstGeom>
        </p:spPr>
        <p:txBody>
          <a:bodyPr wrap="none">
            <a:spAutoFit/>
          </a:bodyPr>
          <a:lstStyle/>
          <a:p>
            <a:r>
              <a:rPr lang="pl-PL" sz="8800" dirty="0" smtClean="0">
                <a:solidFill>
                  <a:schemeClr val="bg1"/>
                </a:solidFill>
              </a:rPr>
              <a:t>13 667</a:t>
            </a:r>
            <a:r>
              <a:rPr lang="pl-PL" sz="4400" dirty="0" smtClean="0">
                <a:solidFill>
                  <a:schemeClr val="bg1"/>
                </a:solidFill>
              </a:rPr>
              <a:t> km od 2013roku</a:t>
            </a:r>
          </a:p>
        </p:txBody>
      </p:sp>
      <p:sp>
        <p:nvSpPr>
          <p:cNvPr id="4" name="pole tekstowe 3"/>
          <p:cNvSpPr txBox="1"/>
          <p:nvPr/>
        </p:nvSpPr>
        <p:spPr>
          <a:xfrm>
            <a:off x="6588224" y="386904"/>
            <a:ext cx="1500475" cy="369332"/>
          </a:xfrm>
          <a:prstGeom prst="rect">
            <a:avLst/>
          </a:prstGeom>
          <a:noFill/>
        </p:spPr>
        <p:txBody>
          <a:bodyPr wrap="none" rtlCol="0">
            <a:spAutoFit/>
          </a:bodyPr>
          <a:lstStyle/>
          <a:p>
            <a:r>
              <a:rPr lang="pl-PL" b="1" dirty="0">
                <a:solidFill>
                  <a:schemeClr val="bg1"/>
                </a:solidFill>
              </a:rPr>
              <a:t>n</a:t>
            </a:r>
            <a:r>
              <a:rPr lang="pl-PL" b="1" dirty="0" smtClean="0">
                <a:solidFill>
                  <a:schemeClr val="bg1"/>
                </a:solidFill>
              </a:rPr>
              <a:t>asze rekordy</a:t>
            </a:r>
            <a:endParaRPr lang="pl-PL" b="1" dirty="0">
              <a:solidFill>
                <a:schemeClr val="bg1"/>
              </a:solidFill>
            </a:endParaRPr>
          </a:p>
        </p:txBody>
      </p:sp>
      <p:sp>
        <p:nvSpPr>
          <p:cNvPr id="5" name="Prostokąt 4"/>
          <p:cNvSpPr/>
          <p:nvPr/>
        </p:nvSpPr>
        <p:spPr>
          <a:xfrm>
            <a:off x="1824624" y="1707654"/>
            <a:ext cx="7288918" cy="1446550"/>
          </a:xfrm>
          <a:prstGeom prst="rect">
            <a:avLst/>
          </a:prstGeom>
        </p:spPr>
        <p:txBody>
          <a:bodyPr wrap="none">
            <a:spAutoFit/>
          </a:bodyPr>
          <a:lstStyle/>
          <a:p>
            <a:r>
              <a:rPr lang="pl-PL" sz="8800" dirty="0" smtClean="0">
                <a:solidFill>
                  <a:schemeClr val="bg1"/>
                </a:solidFill>
              </a:rPr>
              <a:t>10 000</a:t>
            </a:r>
            <a:r>
              <a:rPr lang="pl-PL" sz="4400" dirty="0" smtClean="0">
                <a:solidFill>
                  <a:schemeClr val="bg1"/>
                </a:solidFill>
              </a:rPr>
              <a:t> km od 2013 roku</a:t>
            </a:r>
          </a:p>
        </p:txBody>
      </p:sp>
      <p:sp>
        <p:nvSpPr>
          <p:cNvPr id="6" name="Prostokąt 5"/>
          <p:cNvSpPr/>
          <p:nvPr/>
        </p:nvSpPr>
        <p:spPr>
          <a:xfrm>
            <a:off x="232403" y="2715766"/>
            <a:ext cx="6461769" cy="1446550"/>
          </a:xfrm>
          <a:prstGeom prst="rect">
            <a:avLst/>
          </a:prstGeom>
        </p:spPr>
        <p:txBody>
          <a:bodyPr wrap="none">
            <a:spAutoFit/>
          </a:bodyPr>
          <a:lstStyle/>
          <a:p>
            <a:r>
              <a:rPr lang="pl-PL" sz="8800" dirty="0">
                <a:solidFill>
                  <a:schemeClr val="bg1"/>
                </a:solidFill>
              </a:rPr>
              <a:t>2655</a:t>
            </a:r>
            <a:r>
              <a:rPr lang="pl-PL" sz="4400" dirty="0" smtClean="0">
                <a:solidFill>
                  <a:schemeClr val="bg1"/>
                </a:solidFill>
              </a:rPr>
              <a:t> km od 2014 roku</a:t>
            </a:r>
          </a:p>
        </p:txBody>
      </p:sp>
      <p:sp>
        <p:nvSpPr>
          <p:cNvPr id="8" name="Prostokąt 7"/>
          <p:cNvSpPr/>
          <p:nvPr/>
        </p:nvSpPr>
        <p:spPr>
          <a:xfrm>
            <a:off x="4088183" y="3696950"/>
            <a:ext cx="4729180" cy="1446550"/>
          </a:xfrm>
          <a:prstGeom prst="rect">
            <a:avLst/>
          </a:prstGeom>
        </p:spPr>
        <p:txBody>
          <a:bodyPr wrap="none">
            <a:spAutoFit/>
          </a:bodyPr>
          <a:lstStyle/>
          <a:p>
            <a:r>
              <a:rPr lang="pl-PL" sz="8800" dirty="0">
                <a:solidFill>
                  <a:schemeClr val="bg1"/>
                </a:solidFill>
              </a:rPr>
              <a:t>250</a:t>
            </a:r>
            <a:r>
              <a:rPr lang="pl-PL" sz="4400" dirty="0" smtClean="0">
                <a:solidFill>
                  <a:schemeClr val="bg1"/>
                </a:solidFill>
              </a:rPr>
              <a:t> km od 2016</a:t>
            </a:r>
          </a:p>
        </p:txBody>
      </p:sp>
    </p:spTree>
    <p:extLst>
      <p:ext uri="{BB962C8B-B14F-4D97-AF65-F5344CB8AC3E}">
        <p14:creationId xmlns:p14="http://schemas.microsoft.com/office/powerpoint/2010/main" val="23260407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67544" y="987574"/>
            <a:ext cx="8387232" cy="3154710"/>
          </a:xfrm>
          <a:prstGeom prst="rect">
            <a:avLst/>
          </a:prstGeom>
        </p:spPr>
        <p:txBody>
          <a:bodyPr wrap="none">
            <a:spAutoFit/>
          </a:bodyPr>
          <a:lstStyle/>
          <a:p>
            <a:r>
              <a:rPr lang="pl-PL" sz="19900" dirty="0" smtClean="0">
                <a:solidFill>
                  <a:schemeClr val="bg1"/>
                </a:solidFill>
              </a:rPr>
              <a:t>99 036</a:t>
            </a:r>
            <a:r>
              <a:rPr lang="pl-PL" sz="7200" dirty="0" smtClean="0">
                <a:solidFill>
                  <a:schemeClr val="bg1"/>
                </a:solidFill>
              </a:rPr>
              <a:t>km</a:t>
            </a:r>
          </a:p>
        </p:txBody>
      </p:sp>
      <p:sp>
        <p:nvSpPr>
          <p:cNvPr id="4" name="pole tekstowe 3"/>
          <p:cNvSpPr txBox="1"/>
          <p:nvPr/>
        </p:nvSpPr>
        <p:spPr>
          <a:xfrm>
            <a:off x="6588224" y="386904"/>
            <a:ext cx="1842299" cy="369332"/>
          </a:xfrm>
          <a:prstGeom prst="rect">
            <a:avLst/>
          </a:prstGeom>
          <a:noFill/>
        </p:spPr>
        <p:txBody>
          <a:bodyPr wrap="none" rtlCol="0">
            <a:spAutoFit/>
          </a:bodyPr>
          <a:lstStyle/>
          <a:p>
            <a:r>
              <a:rPr lang="pl-PL" b="1" dirty="0">
                <a:solidFill>
                  <a:schemeClr val="bg1"/>
                </a:solidFill>
              </a:rPr>
              <a:t>w</a:t>
            </a:r>
            <a:r>
              <a:rPr lang="pl-PL" b="1" dirty="0" smtClean="0">
                <a:solidFill>
                  <a:schemeClr val="bg1"/>
                </a:solidFill>
              </a:rPr>
              <a:t> sumie  wszyscy</a:t>
            </a:r>
            <a:endParaRPr lang="pl-PL" b="1" dirty="0">
              <a:solidFill>
                <a:schemeClr val="bg1"/>
              </a:solidFill>
            </a:endParaRPr>
          </a:p>
        </p:txBody>
      </p:sp>
    </p:spTree>
    <p:extLst>
      <p:ext uri="{BB962C8B-B14F-4D97-AF65-F5344CB8AC3E}">
        <p14:creationId xmlns:p14="http://schemas.microsoft.com/office/powerpoint/2010/main" val="29584944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426468" y="360891"/>
            <a:ext cx="5051383" cy="1323439"/>
          </a:xfrm>
          <a:prstGeom prst="rect">
            <a:avLst/>
          </a:prstGeom>
        </p:spPr>
        <p:txBody>
          <a:bodyPr wrap="none">
            <a:spAutoFit/>
          </a:bodyPr>
          <a:lstStyle/>
          <a:p>
            <a:r>
              <a:rPr lang="pl-PL" sz="8000" dirty="0">
                <a:solidFill>
                  <a:schemeClr val="bg1"/>
                </a:solidFill>
              </a:rPr>
              <a:t>384 400 </a:t>
            </a:r>
            <a:r>
              <a:rPr lang="pl-PL" sz="8000" dirty="0" smtClean="0">
                <a:solidFill>
                  <a:schemeClr val="bg1"/>
                </a:solidFill>
              </a:rPr>
              <a:t>km</a:t>
            </a:r>
          </a:p>
        </p:txBody>
      </p:sp>
      <p:sp>
        <p:nvSpPr>
          <p:cNvPr id="4" name="pole tekstowe 3"/>
          <p:cNvSpPr txBox="1"/>
          <p:nvPr/>
        </p:nvSpPr>
        <p:spPr>
          <a:xfrm>
            <a:off x="6012160" y="386904"/>
            <a:ext cx="2981650" cy="369332"/>
          </a:xfrm>
          <a:prstGeom prst="rect">
            <a:avLst/>
          </a:prstGeom>
          <a:noFill/>
        </p:spPr>
        <p:txBody>
          <a:bodyPr wrap="none" rtlCol="0">
            <a:spAutoFit/>
          </a:bodyPr>
          <a:lstStyle/>
          <a:p>
            <a:r>
              <a:rPr lang="pl-PL" b="1" dirty="0" smtClean="0">
                <a:solidFill>
                  <a:schemeClr val="bg1"/>
                </a:solidFill>
              </a:rPr>
              <a:t>odległość z Ziemi do Księżyca</a:t>
            </a:r>
            <a:endParaRPr lang="pl-PL" b="1" dirty="0">
              <a:solidFill>
                <a:schemeClr val="bg1"/>
              </a:solidFill>
            </a:endParaRPr>
          </a:p>
        </p:txBody>
      </p:sp>
      <p:pic>
        <p:nvPicPr>
          <p:cNvPr id="1027" name="Picture 3" descr="C:\Users\hozimina\AppData\Local\Microsoft\Windows\Temporary Internet Files\Content.IE5\W393NT0Z\Earth_Eastern_Hemisphere[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000" b="95333" l="5667" r="96000"/>
                    </a14:imgEffect>
                  </a14:imgLayer>
                </a14:imgProps>
              </a:ext>
              <a:ext uri="{28A0092B-C50C-407E-A947-70E740481C1C}">
                <a14:useLocalDpi xmlns:a14="http://schemas.microsoft.com/office/drawing/2010/main" val="0"/>
              </a:ext>
            </a:extLst>
          </a:blip>
          <a:srcRect/>
          <a:stretch>
            <a:fillRect/>
          </a:stretch>
        </p:blipFill>
        <p:spPr bwMode="auto">
          <a:xfrm>
            <a:off x="214352" y="1923678"/>
            <a:ext cx="2985120" cy="2985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ozimina\AppData\Local\Microsoft\Windows\Temporary Internet Files\Content.IE5\I343DWU1\Phase-180[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500" l="0" r="100000"/>
                    </a14:imgEffect>
                  </a14:imgLayer>
                </a14:imgProps>
              </a:ext>
              <a:ext uri="{28A0092B-C50C-407E-A947-70E740481C1C}">
                <a14:useLocalDpi xmlns:a14="http://schemas.microsoft.com/office/drawing/2010/main" val="0"/>
              </a:ext>
            </a:extLst>
          </a:blip>
          <a:srcRect/>
          <a:stretch>
            <a:fillRect/>
          </a:stretch>
        </p:blipFill>
        <p:spPr bwMode="auto">
          <a:xfrm>
            <a:off x="7308304" y="1491630"/>
            <a:ext cx="1219335" cy="121933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Łącznik prostoliniowy 4"/>
          <p:cNvCxnSpPr/>
          <p:nvPr/>
        </p:nvCxnSpPr>
        <p:spPr>
          <a:xfrm flipV="1">
            <a:off x="3034680" y="2283718"/>
            <a:ext cx="4356145" cy="93610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rostokąt 10"/>
          <p:cNvSpPr/>
          <p:nvPr/>
        </p:nvSpPr>
        <p:spPr>
          <a:xfrm>
            <a:off x="5789298" y="3813224"/>
            <a:ext cx="3038011" cy="1107996"/>
          </a:xfrm>
          <a:prstGeom prst="rect">
            <a:avLst/>
          </a:prstGeom>
        </p:spPr>
        <p:txBody>
          <a:bodyPr wrap="none">
            <a:spAutoFit/>
          </a:bodyPr>
          <a:lstStyle/>
          <a:p>
            <a:r>
              <a:rPr lang="pl-PL" sz="6600" dirty="0">
                <a:solidFill>
                  <a:schemeClr val="bg1"/>
                </a:solidFill>
              </a:rPr>
              <a:t>99 036</a:t>
            </a:r>
            <a:r>
              <a:rPr lang="pl-PL" sz="2800" dirty="0">
                <a:solidFill>
                  <a:schemeClr val="bg1"/>
                </a:solidFill>
              </a:rPr>
              <a:t>km</a:t>
            </a:r>
            <a:endParaRPr lang="pl-PL" sz="900" dirty="0">
              <a:solidFill>
                <a:schemeClr val="bg1"/>
              </a:solidFill>
            </a:endParaRPr>
          </a:p>
        </p:txBody>
      </p:sp>
      <p:pic>
        <p:nvPicPr>
          <p:cNvPr id="1030" name="Picture 6" descr="C:\Users\hozimina\AppData\Local\Microsoft\Windows\Temporary Internet Files\Content.IE5\QFXYA6B5\runner-546896_960_720[1].png"/>
          <p:cNvPicPr>
            <a:picLocks noChangeAspect="1" noChangeArrowheads="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059832" y="1684330"/>
            <a:ext cx="1152128" cy="1329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284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6588224" y="386904"/>
            <a:ext cx="2519279" cy="369332"/>
          </a:xfrm>
          <a:prstGeom prst="rect">
            <a:avLst/>
          </a:prstGeom>
          <a:noFill/>
        </p:spPr>
        <p:txBody>
          <a:bodyPr wrap="none" rtlCol="0">
            <a:spAutoFit/>
          </a:bodyPr>
          <a:lstStyle/>
          <a:p>
            <a:r>
              <a:rPr lang="pl-PL" b="1" dirty="0" smtClean="0">
                <a:solidFill>
                  <a:schemeClr val="bg1"/>
                </a:solidFill>
              </a:rPr>
              <a:t>kiedy zaczęliśmy biegać?</a:t>
            </a:r>
            <a:endParaRPr lang="pl-PL" b="1" dirty="0">
              <a:solidFill>
                <a:schemeClr val="bg1"/>
              </a:solidFill>
            </a:endParaRPr>
          </a:p>
        </p:txBody>
      </p:sp>
      <p:graphicFrame>
        <p:nvGraphicFramePr>
          <p:cNvPr id="5" name="Wykres 4"/>
          <p:cNvGraphicFramePr>
            <a:graphicFrameLocks/>
          </p:cNvGraphicFramePr>
          <p:nvPr>
            <p:extLst>
              <p:ext uri="{D42A27DB-BD31-4B8C-83A1-F6EECF244321}">
                <p14:modId xmlns:p14="http://schemas.microsoft.com/office/powerpoint/2010/main" val="1434800940"/>
              </p:ext>
            </p:extLst>
          </p:nvPr>
        </p:nvGraphicFramePr>
        <p:xfrm>
          <a:off x="589839" y="571570"/>
          <a:ext cx="7222752" cy="43312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29194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5940152" y="386904"/>
            <a:ext cx="2835200" cy="369332"/>
          </a:xfrm>
          <a:prstGeom prst="rect">
            <a:avLst/>
          </a:prstGeom>
          <a:noFill/>
        </p:spPr>
        <p:txBody>
          <a:bodyPr wrap="none" rtlCol="0">
            <a:spAutoFit/>
          </a:bodyPr>
          <a:lstStyle/>
          <a:p>
            <a:r>
              <a:rPr lang="pl-PL" b="1" dirty="0" smtClean="0">
                <a:solidFill>
                  <a:schemeClr val="bg1"/>
                </a:solidFill>
              </a:rPr>
              <a:t>Ile razy w tygodniu biegasz?</a:t>
            </a:r>
            <a:endParaRPr lang="pl-PL" b="1" dirty="0">
              <a:solidFill>
                <a:schemeClr val="bg1"/>
              </a:solidFill>
            </a:endParaRPr>
          </a:p>
        </p:txBody>
      </p:sp>
      <p:graphicFrame>
        <p:nvGraphicFramePr>
          <p:cNvPr id="6" name="Wykres 5"/>
          <p:cNvGraphicFramePr>
            <a:graphicFrameLocks/>
          </p:cNvGraphicFramePr>
          <p:nvPr>
            <p:extLst>
              <p:ext uri="{D42A27DB-BD31-4B8C-83A1-F6EECF244321}">
                <p14:modId xmlns:p14="http://schemas.microsoft.com/office/powerpoint/2010/main" val="2666546564"/>
              </p:ext>
            </p:extLst>
          </p:nvPr>
        </p:nvGraphicFramePr>
        <p:xfrm>
          <a:off x="971600" y="756236"/>
          <a:ext cx="6912768" cy="38317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76720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5940152" y="386904"/>
            <a:ext cx="2888419" cy="369332"/>
          </a:xfrm>
          <a:prstGeom prst="rect">
            <a:avLst/>
          </a:prstGeom>
          <a:noFill/>
        </p:spPr>
        <p:txBody>
          <a:bodyPr wrap="none" rtlCol="0">
            <a:spAutoFit/>
          </a:bodyPr>
          <a:lstStyle/>
          <a:p>
            <a:r>
              <a:rPr lang="pl-PL" b="1" dirty="0" smtClean="0">
                <a:solidFill>
                  <a:schemeClr val="bg1"/>
                </a:solidFill>
              </a:rPr>
              <a:t>Ile  km w tygodniu biegasz?</a:t>
            </a:r>
            <a:endParaRPr lang="pl-PL" b="1" dirty="0">
              <a:solidFill>
                <a:schemeClr val="bg1"/>
              </a:solidFill>
            </a:endParaRPr>
          </a:p>
        </p:txBody>
      </p:sp>
      <p:sp>
        <p:nvSpPr>
          <p:cNvPr id="2" name="Prostokąt 1"/>
          <p:cNvSpPr/>
          <p:nvPr/>
        </p:nvSpPr>
        <p:spPr>
          <a:xfrm>
            <a:off x="611560" y="777856"/>
            <a:ext cx="7824578" cy="3770263"/>
          </a:xfrm>
          <a:prstGeom prst="rect">
            <a:avLst/>
          </a:prstGeom>
        </p:spPr>
        <p:txBody>
          <a:bodyPr wrap="none">
            <a:spAutoFit/>
          </a:bodyPr>
          <a:lstStyle/>
          <a:p>
            <a:r>
              <a:rPr lang="pl-PL" sz="23900" dirty="0" smtClean="0">
                <a:solidFill>
                  <a:schemeClr val="bg1"/>
                </a:solidFill>
              </a:rPr>
              <a:t>36 km</a:t>
            </a:r>
            <a:endParaRPr lang="pl-PL" sz="2400" dirty="0">
              <a:solidFill>
                <a:schemeClr val="bg1"/>
              </a:solidFill>
            </a:endParaRPr>
          </a:p>
        </p:txBody>
      </p:sp>
    </p:spTree>
    <p:extLst>
      <p:ext uri="{BB962C8B-B14F-4D97-AF65-F5344CB8AC3E}">
        <p14:creationId xmlns:p14="http://schemas.microsoft.com/office/powerpoint/2010/main" val="592662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7136826" y="408524"/>
            <a:ext cx="620683" cy="369332"/>
          </a:xfrm>
          <a:prstGeom prst="rect">
            <a:avLst/>
          </a:prstGeom>
          <a:noFill/>
        </p:spPr>
        <p:txBody>
          <a:bodyPr wrap="none" rtlCol="0">
            <a:spAutoFit/>
          </a:bodyPr>
          <a:lstStyle/>
          <a:p>
            <a:r>
              <a:rPr lang="pl-PL" b="1" dirty="0" smtClean="0">
                <a:solidFill>
                  <a:schemeClr val="bg1"/>
                </a:solidFill>
              </a:rPr>
              <a:t>buty</a:t>
            </a:r>
            <a:endParaRPr lang="pl-PL" b="1" dirty="0">
              <a:solidFill>
                <a:schemeClr val="bg1"/>
              </a:solidFill>
            </a:endParaRPr>
          </a:p>
        </p:txBody>
      </p:sp>
      <p:sp>
        <p:nvSpPr>
          <p:cNvPr id="2" name="Prostokąt 1"/>
          <p:cNvSpPr/>
          <p:nvPr/>
        </p:nvSpPr>
        <p:spPr>
          <a:xfrm>
            <a:off x="377156" y="123478"/>
            <a:ext cx="3682418" cy="1446550"/>
          </a:xfrm>
          <a:prstGeom prst="rect">
            <a:avLst/>
          </a:prstGeom>
        </p:spPr>
        <p:txBody>
          <a:bodyPr wrap="none">
            <a:spAutoFit/>
          </a:bodyPr>
          <a:lstStyle/>
          <a:p>
            <a:r>
              <a:rPr lang="pl-PL" sz="8800" dirty="0" smtClean="0">
                <a:solidFill>
                  <a:schemeClr val="bg1"/>
                </a:solidFill>
              </a:rPr>
              <a:t>119 par</a:t>
            </a:r>
            <a:endParaRPr lang="pl-PL" sz="1100" dirty="0">
              <a:solidFill>
                <a:schemeClr val="bg1"/>
              </a:solidFill>
            </a:endParaRPr>
          </a:p>
        </p:txBody>
      </p:sp>
      <p:graphicFrame>
        <p:nvGraphicFramePr>
          <p:cNvPr id="5" name="Wykres 4"/>
          <p:cNvGraphicFramePr>
            <a:graphicFrameLocks/>
          </p:cNvGraphicFramePr>
          <p:nvPr>
            <p:extLst>
              <p:ext uri="{D42A27DB-BD31-4B8C-83A1-F6EECF244321}">
                <p14:modId xmlns:p14="http://schemas.microsoft.com/office/powerpoint/2010/main" val="1124224259"/>
              </p:ext>
            </p:extLst>
          </p:nvPr>
        </p:nvGraphicFramePr>
        <p:xfrm>
          <a:off x="2123728" y="1203598"/>
          <a:ext cx="6876256" cy="38170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475087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6444208" y="408524"/>
            <a:ext cx="2319866" cy="369332"/>
          </a:xfrm>
          <a:prstGeom prst="rect">
            <a:avLst/>
          </a:prstGeom>
          <a:noFill/>
        </p:spPr>
        <p:txBody>
          <a:bodyPr wrap="none" rtlCol="0">
            <a:spAutoFit/>
          </a:bodyPr>
          <a:lstStyle/>
          <a:p>
            <a:r>
              <a:rPr lang="pl-PL" b="1" dirty="0" smtClean="0">
                <a:solidFill>
                  <a:schemeClr val="bg1"/>
                </a:solidFill>
              </a:rPr>
              <a:t>życiówka </a:t>
            </a:r>
            <a:r>
              <a:rPr lang="pl-PL" b="1" dirty="0" err="1" smtClean="0">
                <a:solidFill>
                  <a:schemeClr val="bg1"/>
                </a:solidFill>
              </a:rPr>
              <a:t>oborygeńska</a:t>
            </a:r>
            <a:endParaRPr lang="pl-PL" b="1" dirty="0">
              <a:solidFill>
                <a:schemeClr val="bg1"/>
              </a:solidFill>
            </a:endParaRPr>
          </a:p>
        </p:txBody>
      </p:sp>
      <p:sp>
        <p:nvSpPr>
          <p:cNvPr id="2" name="Prostokąt 1"/>
          <p:cNvSpPr/>
          <p:nvPr/>
        </p:nvSpPr>
        <p:spPr>
          <a:xfrm>
            <a:off x="179512" y="965240"/>
            <a:ext cx="4183453" cy="4154984"/>
          </a:xfrm>
          <a:prstGeom prst="rect">
            <a:avLst/>
          </a:prstGeom>
        </p:spPr>
        <p:txBody>
          <a:bodyPr wrap="none">
            <a:spAutoFit/>
          </a:bodyPr>
          <a:lstStyle/>
          <a:p>
            <a:pPr algn="r"/>
            <a:r>
              <a:rPr lang="pl-PL" sz="6600" dirty="0" smtClean="0">
                <a:solidFill>
                  <a:schemeClr val="bg1"/>
                </a:solidFill>
              </a:rPr>
              <a:t>5 km</a:t>
            </a:r>
          </a:p>
          <a:p>
            <a:pPr algn="r"/>
            <a:r>
              <a:rPr lang="pl-PL" sz="6600" dirty="0" smtClean="0">
                <a:solidFill>
                  <a:schemeClr val="bg1"/>
                </a:solidFill>
              </a:rPr>
              <a:t>10 km</a:t>
            </a:r>
          </a:p>
          <a:p>
            <a:pPr algn="r"/>
            <a:r>
              <a:rPr lang="pl-PL" sz="6600" dirty="0" smtClean="0">
                <a:solidFill>
                  <a:schemeClr val="bg1"/>
                </a:solidFill>
              </a:rPr>
              <a:t>półmaraton</a:t>
            </a:r>
          </a:p>
          <a:p>
            <a:pPr algn="r"/>
            <a:r>
              <a:rPr lang="pl-PL" sz="6600" dirty="0" smtClean="0">
                <a:solidFill>
                  <a:schemeClr val="bg1"/>
                </a:solidFill>
              </a:rPr>
              <a:t>maraton</a:t>
            </a:r>
            <a:endParaRPr lang="pl-PL" sz="900" dirty="0">
              <a:solidFill>
                <a:schemeClr val="bg1"/>
              </a:solidFill>
            </a:endParaRPr>
          </a:p>
        </p:txBody>
      </p:sp>
      <p:sp>
        <p:nvSpPr>
          <p:cNvPr id="5" name="Prostokąt 4"/>
          <p:cNvSpPr/>
          <p:nvPr/>
        </p:nvSpPr>
        <p:spPr>
          <a:xfrm>
            <a:off x="4464235" y="1004670"/>
            <a:ext cx="3214341" cy="4154984"/>
          </a:xfrm>
          <a:prstGeom prst="rect">
            <a:avLst/>
          </a:prstGeom>
        </p:spPr>
        <p:txBody>
          <a:bodyPr wrap="none">
            <a:spAutoFit/>
          </a:bodyPr>
          <a:lstStyle/>
          <a:p>
            <a:r>
              <a:rPr lang="pl-PL" sz="6600" dirty="0">
                <a:solidFill>
                  <a:schemeClr val="bg1"/>
                </a:solidFill>
              </a:rPr>
              <a:t>00:22:23</a:t>
            </a:r>
          </a:p>
          <a:p>
            <a:r>
              <a:rPr lang="pl-PL" sz="6600" dirty="0" smtClean="0">
                <a:solidFill>
                  <a:schemeClr val="bg1"/>
                </a:solidFill>
              </a:rPr>
              <a:t>00:55:44</a:t>
            </a:r>
            <a:endParaRPr lang="pl-PL" sz="6600" dirty="0">
              <a:solidFill>
                <a:schemeClr val="bg1"/>
              </a:solidFill>
            </a:endParaRPr>
          </a:p>
          <a:p>
            <a:r>
              <a:rPr lang="pl-PL" sz="6600" dirty="0">
                <a:solidFill>
                  <a:schemeClr val="bg1"/>
                </a:solidFill>
              </a:rPr>
              <a:t>01:46:13</a:t>
            </a:r>
          </a:p>
          <a:p>
            <a:r>
              <a:rPr lang="pl-PL" sz="6600" dirty="0">
                <a:solidFill>
                  <a:schemeClr val="bg1"/>
                </a:solidFill>
              </a:rPr>
              <a:t>03:54:12</a:t>
            </a:r>
            <a:endParaRPr lang="pl-PL" sz="900" dirty="0">
              <a:solidFill>
                <a:schemeClr val="bg1"/>
              </a:solidFill>
            </a:endParaRPr>
          </a:p>
        </p:txBody>
      </p:sp>
    </p:spTree>
    <p:extLst>
      <p:ext uri="{BB962C8B-B14F-4D97-AF65-F5344CB8AC3E}">
        <p14:creationId xmlns:p14="http://schemas.microsoft.com/office/powerpoint/2010/main" val="1595032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6262547" y="385248"/>
            <a:ext cx="2832057" cy="369332"/>
          </a:xfrm>
          <a:prstGeom prst="rect">
            <a:avLst/>
          </a:prstGeom>
          <a:noFill/>
        </p:spPr>
        <p:txBody>
          <a:bodyPr wrap="none" rtlCol="0">
            <a:spAutoFit/>
          </a:bodyPr>
          <a:lstStyle/>
          <a:p>
            <a:r>
              <a:rPr lang="pl-PL" b="1" dirty="0" smtClean="0">
                <a:solidFill>
                  <a:schemeClr val="bg1"/>
                </a:solidFill>
              </a:rPr>
              <a:t>Bieg który utkwił w pamięci</a:t>
            </a:r>
            <a:endParaRPr lang="pl-PL" b="1" dirty="0">
              <a:solidFill>
                <a:schemeClr val="bg1"/>
              </a:solidFill>
            </a:endParaRPr>
          </a:p>
        </p:txBody>
      </p:sp>
      <p:sp>
        <p:nvSpPr>
          <p:cNvPr id="3" name="Prostokąt 2"/>
          <p:cNvSpPr/>
          <p:nvPr/>
        </p:nvSpPr>
        <p:spPr>
          <a:xfrm>
            <a:off x="755576" y="1059582"/>
            <a:ext cx="2736304" cy="646331"/>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pl-PL" dirty="0" smtClean="0"/>
              <a:t>Półmaraton Ślężański -  </a:t>
            </a:r>
            <a:r>
              <a:rPr lang="pl-PL" dirty="0"/>
              <a:t>zaliczona pierwsza ściana </a:t>
            </a:r>
          </a:p>
        </p:txBody>
      </p:sp>
      <p:sp>
        <p:nvSpPr>
          <p:cNvPr id="6" name="Prostokąt 5"/>
          <p:cNvSpPr/>
          <p:nvPr/>
        </p:nvSpPr>
        <p:spPr>
          <a:xfrm>
            <a:off x="4467568" y="1521247"/>
            <a:ext cx="3589957" cy="369332"/>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pl-PL" dirty="0"/>
              <a:t>N</a:t>
            </a:r>
            <a:r>
              <a:rPr lang="pl-PL" dirty="0" smtClean="0"/>
              <a:t>ocny </a:t>
            </a:r>
            <a:r>
              <a:rPr lang="pl-PL" dirty="0"/>
              <a:t>P</a:t>
            </a:r>
            <a:r>
              <a:rPr lang="pl-PL" dirty="0" smtClean="0"/>
              <a:t>ółmaraton </a:t>
            </a:r>
            <a:r>
              <a:rPr lang="pl-PL" dirty="0"/>
              <a:t>Wrocław</a:t>
            </a:r>
            <a:r>
              <a:rPr lang="pl-PL" dirty="0" smtClean="0"/>
              <a:t>, oprawa</a:t>
            </a:r>
            <a:endParaRPr lang="pl-PL" dirty="0"/>
          </a:p>
        </p:txBody>
      </p:sp>
      <p:sp>
        <p:nvSpPr>
          <p:cNvPr id="7" name="Prostokąt 6"/>
          <p:cNvSpPr/>
          <p:nvPr/>
        </p:nvSpPr>
        <p:spPr>
          <a:xfrm>
            <a:off x="611560" y="2551668"/>
            <a:ext cx="3600400" cy="646331"/>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pl-PL" dirty="0"/>
              <a:t>Maraton Poznań. Największa walka o przetrwanie i dotarcie do mety.</a:t>
            </a:r>
          </a:p>
        </p:txBody>
      </p:sp>
      <p:sp>
        <p:nvSpPr>
          <p:cNvPr id="8" name="Prostokąt 7"/>
          <p:cNvSpPr/>
          <p:nvPr/>
        </p:nvSpPr>
        <p:spPr>
          <a:xfrm>
            <a:off x="5724128" y="2320836"/>
            <a:ext cx="2703249"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pl-PL" dirty="0"/>
              <a:t>Bieg </a:t>
            </a:r>
            <a:r>
              <a:rPr lang="pl-PL" dirty="0" err="1"/>
              <a:t>Oborygena</a:t>
            </a:r>
            <a:r>
              <a:rPr lang="pl-PL" dirty="0"/>
              <a:t> - pierwszy raz na dystansie 10 km, w upale i bez wiary w siebie. Moje małe </a:t>
            </a:r>
            <a:r>
              <a:rPr lang="pl-PL" dirty="0" smtClean="0"/>
              <a:t>zwycięstwo </a:t>
            </a:r>
            <a:r>
              <a:rPr lang="pl-PL" dirty="0"/>
              <a:t>:) </a:t>
            </a:r>
          </a:p>
        </p:txBody>
      </p:sp>
      <p:sp>
        <p:nvSpPr>
          <p:cNvPr id="9" name="Prostokąt 8"/>
          <p:cNvSpPr/>
          <p:nvPr/>
        </p:nvSpPr>
        <p:spPr>
          <a:xfrm>
            <a:off x="1749958" y="3939902"/>
            <a:ext cx="3672408" cy="646331"/>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pl-PL" dirty="0" smtClean="0"/>
              <a:t>Sylwek w Trzebnicy, około 1990 r.</a:t>
            </a:r>
          </a:p>
          <a:p>
            <a:r>
              <a:rPr lang="pl-PL" dirty="0" smtClean="0"/>
              <a:t>W trampkach</a:t>
            </a:r>
            <a:endParaRPr lang="pl-PL" dirty="0"/>
          </a:p>
        </p:txBody>
      </p:sp>
    </p:spTree>
    <p:extLst>
      <p:ext uri="{BB962C8B-B14F-4D97-AF65-F5344CB8AC3E}">
        <p14:creationId xmlns:p14="http://schemas.microsoft.com/office/powerpoint/2010/main" val="8866630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6876256" y="408524"/>
            <a:ext cx="1974771" cy="369332"/>
          </a:xfrm>
          <a:prstGeom prst="rect">
            <a:avLst/>
          </a:prstGeom>
          <a:noFill/>
        </p:spPr>
        <p:txBody>
          <a:bodyPr wrap="none" rtlCol="0">
            <a:spAutoFit/>
          </a:bodyPr>
          <a:lstStyle/>
          <a:p>
            <a:r>
              <a:rPr lang="pl-PL" b="1" dirty="0" smtClean="0">
                <a:solidFill>
                  <a:schemeClr val="bg1"/>
                </a:solidFill>
              </a:rPr>
              <a:t>najdłuższy dystans</a:t>
            </a:r>
            <a:endParaRPr lang="pl-PL" b="1" dirty="0">
              <a:solidFill>
                <a:schemeClr val="bg1"/>
              </a:solidFill>
            </a:endParaRPr>
          </a:p>
        </p:txBody>
      </p:sp>
      <p:sp>
        <p:nvSpPr>
          <p:cNvPr id="2" name="Prostokąt 1"/>
          <p:cNvSpPr/>
          <p:nvPr/>
        </p:nvSpPr>
        <p:spPr>
          <a:xfrm>
            <a:off x="560802" y="408524"/>
            <a:ext cx="3919663" cy="1862048"/>
          </a:xfrm>
          <a:prstGeom prst="rect">
            <a:avLst/>
          </a:prstGeom>
        </p:spPr>
        <p:txBody>
          <a:bodyPr wrap="none">
            <a:spAutoFit/>
          </a:bodyPr>
          <a:lstStyle/>
          <a:p>
            <a:pPr algn="r"/>
            <a:r>
              <a:rPr lang="pl-PL" sz="11500" b="1" dirty="0" smtClean="0">
                <a:solidFill>
                  <a:schemeClr val="bg1"/>
                </a:solidFill>
              </a:rPr>
              <a:t>54 km</a:t>
            </a:r>
          </a:p>
        </p:txBody>
      </p:sp>
      <p:sp>
        <p:nvSpPr>
          <p:cNvPr id="6" name="Prostokąt 5"/>
          <p:cNvSpPr/>
          <p:nvPr/>
        </p:nvSpPr>
        <p:spPr>
          <a:xfrm>
            <a:off x="4355976" y="1632992"/>
            <a:ext cx="3860352" cy="1862048"/>
          </a:xfrm>
          <a:prstGeom prst="rect">
            <a:avLst/>
          </a:prstGeom>
        </p:spPr>
        <p:txBody>
          <a:bodyPr wrap="none">
            <a:spAutoFit/>
          </a:bodyPr>
          <a:lstStyle/>
          <a:p>
            <a:pPr algn="r"/>
            <a:r>
              <a:rPr lang="pl-PL" sz="11500" dirty="0">
                <a:solidFill>
                  <a:schemeClr val="bg1"/>
                </a:solidFill>
              </a:rPr>
              <a:t>48 </a:t>
            </a:r>
            <a:r>
              <a:rPr lang="pl-PL" sz="11500" dirty="0" smtClean="0">
                <a:solidFill>
                  <a:schemeClr val="bg1"/>
                </a:solidFill>
              </a:rPr>
              <a:t>km</a:t>
            </a:r>
          </a:p>
        </p:txBody>
      </p:sp>
      <p:sp>
        <p:nvSpPr>
          <p:cNvPr id="7" name="Prostokąt 6"/>
          <p:cNvSpPr/>
          <p:nvPr/>
        </p:nvSpPr>
        <p:spPr>
          <a:xfrm>
            <a:off x="899592" y="2374652"/>
            <a:ext cx="2741455" cy="1323439"/>
          </a:xfrm>
          <a:prstGeom prst="rect">
            <a:avLst/>
          </a:prstGeom>
        </p:spPr>
        <p:txBody>
          <a:bodyPr wrap="none">
            <a:spAutoFit/>
          </a:bodyPr>
          <a:lstStyle/>
          <a:p>
            <a:pPr algn="r"/>
            <a:r>
              <a:rPr lang="pl-PL" sz="8000" dirty="0" smtClean="0">
                <a:solidFill>
                  <a:schemeClr val="bg1"/>
                </a:solidFill>
              </a:rPr>
              <a:t>42 km</a:t>
            </a:r>
          </a:p>
        </p:txBody>
      </p:sp>
      <p:sp>
        <p:nvSpPr>
          <p:cNvPr id="8" name="Prostokąt 7"/>
          <p:cNvSpPr/>
          <p:nvPr/>
        </p:nvSpPr>
        <p:spPr>
          <a:xfrm>
            <a:off x="899592" y="3795886"/>
            <a:ext cx="2101857" cy="1015663"/>
          </a:xfrm>
          <a:prstGeom prst="rect">
            <a:avLst/>
          </a:prstGeom>
        </p:spPr>
        <p:txBody>
          <a:bodyPr wrap="none">
            <a:spAutoFit/>
          </a:bodyPr>
          <a:lstStyle/>
          <a:p>
            <a:pPr algn="r"/>
            <a:r>
              <a:rPr lang="pl-PL" sz="6000" dirty="0" smtClean="0">
                <a:solidFill>
                  <a:schemeClr val="bg1"/>
                </a:solidFill>
              </a:rPr>
              <a:t>15 km</a:t>
            </a:r>
          </a:p>
        </p:txBody>
      </p:sp>
      <p:sp>
        <p:nvSpPr>
          <p:cNvPr id="9" name="Prostokąt 8"/>
          <p:cNvSpPr/>
          <p:nvPr/>
        </p:nvSpPr>
        <p:spPr>
          <a:xfrm>
            <a:off x="3653995" y="3089313"/>
            <a:ext cx="4976042" cy="1862048"/>
          </a:xfrm>
          <a:prstGeom prst="rect">
            <a:avLst/>
          </a:prstGeom>
        </p:spPr>
        <p:txBody>
          <a:bodyPr wrap="none">
            <a:spAutoFit/>
          </a:bodyPr>
          <a:lstStyle/>
          <a:p>
            <a:pPr algn="r"/>
            <a:r>
              <a:rPr lang="pl-PL" sz="11500" dirty="0">
                <a:solidFill>
                  <a:schemeClr val="bg1"/>
                </a:solidFill>
              </a:rPr>
              <a:t>11,5 </a:t>
            </a:r>
            <a:r>
              <a:rPr lang="pl-PL" sz="11500" dirty="0" smtClean="0">
                <a:solidFill>
                  <a:schemeClr val="bg1"/>
                </a:solidFill>
              </a:rPr>
              <a:t>km</a:t>
            </a:r>
          </a:p>
        </p:txBody>
      </p:sp>
    </p:spTree>
    <p:extLst>
      <p:ext uri="{BB962C8B-B14F-4D97-AF65-F5344CB8AC3E}">
        <p14:creationId xmlns:p14="http://schemas.microsoft.com/office/powerpoint/2010/main" val="11829055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biegi\oborygen\foto_gaeta\bieg_oborygena_2016_foto_dawid_bernadek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2532" y="483519"/>
            <a:ext cx="6159754" cy="413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1462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6876256" y="408524"/>
            <a:ext cx="1414554" cy="369332"/>
          </a:xfrm>
          <a:prstGeom prst="rect">
            <a:avLst/>
          </a:prstGeom>
          <a:noFill/>
        </p:spPr>
        <p:txBody>
          <a:bodyPr wrap="none" rtlCol="0">
            <a:spAutoFit/>
          </a:bodyPr>
          <a:lstStyle/>
          <a:p>
            <a:r>
              <a:rPr lang="pl-PL" b="1" dirty="0" smtClean="0">
                <a:solidFill>
                  <a:schemeClr val="bg1"/>
                </a:solidFill>
              </a:rPr>
              <a:t>sms poranny</a:t>
            </a:r>
            <a:endParaRPr lang="pl-PL" b="1" dirty="0">
              <a:solidFill>
                <a:schemeClr val="bg1"/>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95250"/>
            <a:ext cx="3086100"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19081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6876256" y="408524"/>
            <a:ext cx="1884490" cy="369332"/>
          </a:xfrm>
          <a:prstGeom prst="rect">
            <a:avLst/>
          </a:prstGeom>
          <a:noFill/>
        </p:spPr>
        <p:txBody>
          <a:bodyPr wrap="none" rtlCol="0">
            <a:spAutoFit/>
          </a:bodyPr>
          <a:lstStyle/>
          <a:p>
            <a:r>
              <a:rPr lang="pl-PL" b="1" dirty="0" smtClean="0">
                <a:solidFill>
                  <a:schemeClr val="bg1"/>
                </a:solidFill>
              </a:rPr>
              <a:t>Dlaczego biegasz?</a:t>
            </a:r>
            <a:endParaRPr lang="pl-PL" b="1" dirty="0">
              <a:solidFill>
                <a:schemeClr val="bg1"/>
              </a:solidFill>
            </a:endParaRPr>
          </a:p>
        </p:txBody>
      </p:sp>
      <p:sp>
        <p:nvSpPr>
          <p:cNvPr id="2" name="pole tekstowe 1"/>
          <p:cNvSpPr txBox="1"/>
          <p:nvPr/>
        </p:nvSpPr>
        <p:spPr>
          <a:xfrm>
            <a:off x="372686" y="650180"/>
            <a:ext cx="2291205"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pl-PL" sz="2000" dirty="0">
                <a:solidFill>
                  <a:schemeClr val="bg1"/>
                </a:solidFill>
              </a:rPr>
              <a:t>Bo kocham ten stan </a:t>
            </a:r>
          </a:p>
        </p:txBody>
      </p:sp>
      <p:sp>
        <p:nvSpPr>
          <p:cNvPr id="3" name="pole tekstowe 2"/>
          <p:cNvSpPr txBox="1"/>
          <p:nvPr/>
        </p:nvSpPr>
        <p:spPr>
          <a:xfrm>
            <a:off x="1187624" y="1419622"/>
            <a:ext cx="360585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pl-PL" dirty="0">
                <a:solidFill>
                  <a:schemeClr val="bg1"/>
                </a:solidFill>
              </a:rPr>
              <a:t>Sprawia mi to przyjemność</a:t>
            </a:r>
            <a:r>
              <a:rPr lang="pl-PL" dirty="0" smtClean="0">
                <a:solidFill>
                  <a:schemeClr val="bg1"/>
                </a:solidFill>
              </a:rPr>
              <a:t>, zdrowie</a:t>
            </a:r>
            <a:r>
              <a:rPr lang="pl-PL" dirty="0">
                <a:solidFill>
                  <a:schemeClr val="bg1"/>
                </a:solidFill>
              </a:rPr>
              <a:t>.</a:t>
            </a:r>
          </a:p>
        </p:txBody>
      </p:sp>
      <p:sp>
        <p:nvSpPr>
          <p:cNvPr id="5" name="pole tekstowe 4"/>
          <p:cNvSpPr txBox="1"/>
          <p:nvPr/>
        </p:nvSpPr>
        <p:spPr>
          <a:xfrm>
            <a:off x="5670004" y="1050290"/>
            <a:ext cx="3240360" cy="147732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pl-PL" dirty="0">
                <a:solidFill>
                  <a:schemeClr val="bg1"/>
                </a:solidFill>
              </a:rPr>
              <a:t>Zaczęło się niewinnie  po prostu z nudów na basenie podczas treningów syna i żony. a teraz ludzie ,znajomi i weekend od weekendu się różni.</a:t>
            </a:r>
          </a:p>
        </p:txBody>
      </p:sp>
      <p:sp>
        <p:nvSpPr>
          <p:cNvPr id="7" name="pole tekstowe 6"/>
          <p:cNvSpPr txBox="1"/>
          <p:nvPr/>
        </p:nvSpPr>
        <p:spPr>
          <a:xfrm>
            <a:off x="107504" y="1924506"/>
            <a:ext cx="3240360"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pl-PL" dirty="0" smtClean="0">
                <a:solidFill>
                  <a:schemeClr val="bg1"/>
                </a:solidFill>
              </a:rPr>
              <a:t>Bo zacząłem to lubić i chce</a:t>
            </a:r>
          </a:p>
          <a:p>
            <a:r>
              <a:rPr lang="pl-PL" dirty="0" smtClean="0">
                <a:solidFill>
                  <a:schemeClr val="bg1"/>
                </a:solidFill>
              </a:rPr>
              <a:t>mi się ciągle sprawdzać. Bo mogę puki jestem zdrowy i bez kontuzji. </a:t>
            </a:r>
            <a:endParaRPr lang="pl-PL" dirty="0">
              <a:solidFill>
                <a:schemeClr val="bg1"/>
              </a:solidFill>
            </a:endParaRPr>
          </a:p>
        </p:txBody>
      </p:sp>
      <p:sp>
        <p:nvSpPr>
          <p:cNvPr id="6" name="pole tekstowe 5"/>
          <p:cNvSpPr txBox="1"/>
          <p:nvPr/>
        </p:nvSpPr>
        <p:spPr>
          <a:xfrm>
            <a:off x="3587016" y="2940169"/>
            <a:ext cx="5428217"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pl-PL" dirty="0"/>
              <a:t>Ładuje pozytywnie umysł.. Odskocznia od codzienności. </a:t>
            </a:r>
          </a:p>
        </p:txBody>
      </p:sp>
      <p:sp>
        <p:nvSpPr>
          <p:cNvPr id="9" name="Prostokąt 8"/>
          <p:cNvSpPr/>
          <p:nvPr/>
        </p:nvSpPr>
        <p:spPr>
          <a:xfrm>
            <a:off x="3995936" y="4443958"/>
            <a:ext cx="4238724"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pl-PL" dirty="0"/>
              <a:t>T</a:t>
            </a:r>
            <a:r>
              <a:rPr lang="pl-PL" dirty="0" smtClean="0"/>
              <a:t>erapia </a:t>
            </a:r>
            <a:r>
              <a:rPr lang="pl-PL" dirty="0"/>
              <a:t>dla głowy</a:t>
            </a:r>
            <a:r>
              <a:rPr lang="pl-PL" dirty="0" smtClean="0"/>
              <a:t>, dla zdrowia i satysfakcji</a:t>
            </a:r>
            <a:endParaRPr lang="pl-PL" dirty="0"/>
          </a:p>
        </p:txBody>
      </p:sp>
      <p:sp>
        <p:nvSpPr>
          <p:cNvPr id="11" name="pole tekstowe 10"/>
          <p:cNvSpPr txBox="1"/>
          <p:nvPr/>
        </p:nvSpPr>
        <p:spPr>
          <a:xfrm>
            <a:off x="251747" y="3672303"/>
            <a:ext cx="2329420"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pl-PL" dirty="0"/>
              <a:t>bo </a:t>
            </a:r>
            <a:r>
              <a:rPr lang="pl-PL" dirty="0" smtClean="0"/>
              <a:t>lubię :)</a:t>
            </a:r>
          </a:p>
          <a:p>
            <a:r>
              <a:rPr lang="pl-PL" dirty="0" smtClean="0"/>
              <a:t>bo </a:t>
            </a:r>
            <a:r>
              <a:rPr lang="pl-PL" dirty="0"/>
              <a:t>mnie </a:t>
            </a:r>
            <a:r>
              <a:rPr lang="pl-PL" dirty="0" err="1" smtClean="0"/>
              <a:t>odstresowuje</a:t>
            </a:r>
            <a:r>
              <a:rPr lang="pl-PL" dirty="0"/>
              <a:t> </a:t>
            </a:r>
          </a:p>
        </p:txBody>
      </p:sp>
      <p:sp>
        <p:nvSpPr>
          <p:cNvPr id="12" name="pole tekstowe 11"/>
          <p:cNvSpPr txBox="1"/>
          <p:nvPr/>
        </p:nvSpPr>
        <p:spPr>
          <a:xfrm>
            <a:off x="2998689" y="3764636"/>
            <a:ext cx="343792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pl-PL" dirty="0"/>
              <a:t>Lubię pokonywać własne granice :)</a:t>
            </a:r>
          </a:p>
        </p:txBody>
      </p:sp>
    </p:spTree>
    <p:extLst>
      <p:ext uri="{BB962C8B-B14F-4D97-AF65-F5344CB8AC3E}">
        <p14:creationId xmlns:p14="http://schemas.microsoft.com/office/powerpoint/2010/main" val="27874760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6876256" y="408524"/>
            <a:ext cx="1884490" cy="369332"/>
          </a:xfrm>
          <a:prstGeom prst="rect">
            <a:avLst/>
          </a:prstGeom>
          <a:noFill/>
        </p:spPr>
        <p:txBody>
          <a:bodyPr wrap="none" rtlCol="0">
            <a:spAutoFit/>
          </a:bodyPr>
          <a:lstStyle/>
          <a:p>
            <a:r>
              <a:rPr lang="pl-PL" b="1" dirty="0" smtClean="0">
                <a:solidFill>
                  <a:schemeClr val="bg1"/>
                </a:solidFill>
              </a:rPr>
              <a:t>Dlaczego biegasz?</a:t>
            </a:r>
            <a:endParaRPr lang="pl-PL" b="1" dirty="0">
              <a:solidFill>
                <a:schemeClr val="bg1"/>
              </a:solidFill>
            </a:endParaRPr>
          </a:p>
        </p:txBody>
      </p:sp>
      <p:sp>
        <p:nvSpPr>
          <p:cNvPr id="14" name="Prostokąt 13"/>
          <p:cNvSpPr/>
          <p:nvPr/>
        </p:nvSpPr>
        <p:spPr>
          <a:xfrm>
            <a:off x="755576" y="639764"/>
            <a:ext cx="2069976" cy="9233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pl-PL" dirty="0"/>
              <a:t>Bieganie to element większej zmiany w moim ż</a:t>
            </a:r>
            <a:r>
              <a:rPr lang="pl-PL" dirty="0" smtClean="0"/>
              <a:t>yciu</a:t>
            </a:r>
            <a:r>
              <a:rPr lang="pl-PL" dirty="0"/>
              <a:t>.</a:t>
            </a:r>
          </a:p>
        </p:txBody>
      </p:sp>
      <p:sp>
        <p:nvSpPr>
          <p:cNvPr id="16" name="Prostokąt 15"/>
          <p:cNvSpPr/>
          <p:nvPr/>
        </p:nvSpPr>
        <p:spPr>
          <a:xfrm>
            <a:off x="3652912" y="987574"/>
            <a:ext cx="1524328" cy="9233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pl-PL" dirty="0"/>
              <a:t>D</a:t>
            </a:r>
            <a:r>
              <a:rPr lang="pl-PL" dirty="0" smtClean="0"/>
              <a:t>la siebie,</a:t>
            </a:r>
          </a:p>
          <a:p>
            <a:r>
              <a:rPr lang="pl-PL" dirty="0" smtClean="0"/>
              <a:t>dla zdrowia</a:t>
            </a:r>
          </a:p>
          <a:p>
            <a:r>
              <a:rPr lang="pl-PL" dirty="0" smtClean="0"/>
              <a:t>i </a:t>
            </a:r>
            <a:r>
              <a:rPr lang="pl-PL" dirty="0"/>
              <a:t>przyjemności</a:t>
            </a:r>
          </a:p>
        </p:txBody>
      </p:sp>
      <p:sp>
        <p:nvSpPr>
          <p:cNvPr id="17" name="Prostokąt 16"/>
          <p:cNvSpPr/>
          <p:nvPr/>
        </p:nvSpPr>
        <p:spPr>
          <a:xfrm>
            <a:off x="755576" y="2355726"/>
            <a:ext cx="4572000" cy="1754326"/>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r>
              <a:rPr lang="pl-PL" dirty="0"/>
              <a:t>To tak jakbyś zapytał palacza czemu pali lub alkoholika czemu pije jak już człowiek zasmakuje, nie może się bez tego obejść, to po prostu wciąga, na szczęście jest to pozytywny nałóg. No i oczywiście są fantastyczni ludzie, którzy mnie motywują - </a:t>
            </a:r>
            <a:r>
              <a:rPr lang="pl-PL" dirty="0" err="1"/>
              <a:t>Oborygeni</a:t>
            </a:r>
            <a:r>
              <a:rPr lang="pl-PL" dirty="0"/>
              <a:t> :-) </a:t>
            </a:r>
          </a:p>
        </p:txBody>
      </p:sp>
      <p:sp>
        <p:nvSpPr>
          <p:cNvPr id="18" name="Prostokąt 17"/>
          <p:cNvSpPr/>
          <p:nvPr/>
        </p:nvSpPr>
        <p:spPr>
          <a:xfrm>
            <a:off x="6034038" y="1331854"/>
            <a:ext cx="1684435"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pl-PL" dirty="0"/>
              <a:t>Bo jest fajnie :)  </a:t>
            </a:r>
          </a:p>
        </p:txBody>
      </p:sp>
      <p:sp>
        <p:nvSpPr>
          <p:cNvPr id="19" name="pole tekstowe 18"/>
          <p:cNvSpPr txBox="1"/>
          <p:nvPr/>
        </p:nvSpPr>
        <p:spPr>
          <a:xfrm>
            <a:off x="2144815" y="4371950"/>
            <a:ext cx="6030818"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pl-PL" dirty="0"/>
              <a:t>Kiedyś zamknęli mi monopolowy przed nosem. Nigdy więcej(!)</a:t>
            </a:r>
          </a:p>
        </p:txBody>
      </p:sp>
      <p:sp>
        <p:nvSpPr>
          <p:cNvPr id="20" name="Prostokąt 19"/>
          <p:cNvSpPr/>
          <p:nvPr/>
        </p:nvSpPr>
        <p:spPr>
          <a:xfrm>
            <a:off x="5865191" y="2099270"/>
            <a:ext cx="258602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pl-PL" dirty="0"/>
              <a:t>Przyjemne z pożytecznym</a:t>
            </a:r>
          </a:p>
        </p:txBody>
      </p:sp>
      <p:sp>
        <p:nvSpPr>
          <p:cNvPr id="21" name="pole tekstowe 20"/>
          <p:cNvSpPr txBox="1"/>
          <p:nvPr/>
        </p:nvSpPr>
        <p:spPr>
          <a:xfrm>
            <a:off x="6034038" y="3075806"/>
            <a:ext cx="2391680"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pl-PL" dirty="0" smtClean="0"/>
              <a:t>Relaks, odreagowanie</a:t>
            </a:r>
          </a:p>
          <a:p>
            <a:r>
              <a:rPr lang="pl-PL" dirty="0" smtClean="0"/>
              <a:t> </a:t>
            </a:r>
            <a:r>
              <a:rPr lang="pl-PL" dirty="0"/>
              <a:t>przygoda, towarzystwo</a:t>
            </a:r>
          </a:p>
        </p:txBody>
      </p:sp>
    </p:spTree>
    <p:extLst>
      <p:ext uri="{BB962C8B-B14F-4D97-AF65-F5344CB8AC3E}">
        <p14:creationId xmlns:p14="http://schemas.microsoft.com/office/powerpoint/2010/main" val="29763925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7209308" y="277874"/>
            <a:ext cx="1482329" cy="369332"/>
          </a:xfrm>
          <a:prstGeom prst="rect">
            <a:avLst/>
          </a:prstGeom>
          <a:noFill/>
        </p:spPr>
        <p:txBody>
          <a:bodyPr wrap="none" rtlCol="0">
            <a:spAutoFit/>
          </a:bodyPr>
          <a:lstStyle/>
          <a:p>
            <a:r>
              <a:rPr lang="pl-PL" b="1" dirty="0" smtClean="0">
                <a:solidFill>
                  <a:schemeClr val="bg1"/>
                </a:solidFill>
              </a:rPr>
              <a:t>Przekazy dnia</a:t>
            </a:r>
            <a:endParaRPr lang="pl-PL" b="1" dirty="0">
              <a:solidFill>
                <a:schemeClr val="bg1"/>
              </a:solidFill>
            </a:endParaRPr>
          </a:p>
        </p:txBody>
      </p:sp>
      <p:sp>
        <p:nvSpPr>
          <p:cNvPr id="2" name="Prostokąt 1"/>
          <p:cNvSpPr/>
          <p:nvPr/>
        </p:nvSpPr>
        <p:spPr>
          <a:xfrm>
            <a:off x="574900" y="822328"/>
            <a:ext cx="2475058"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pl-PL" dirty="0"/>
              <a:t>"Per </a:t>
            </a:r>
            <a:r>
              <a:rPr lang="pl-PL" dirty="0" err="1"/>
              <a:t>aspera</a:t>
            </a:r>
            <a:r>
              <a:rPr lang="pl-PL" dirty="0"/>
              <a:t> ad astra"  :)</a:t>
            </a:r>
          </a:p>
        </p:txBody>
      </p:sp>
      <p:sp>
        <p:nvSpPr>
          <p:cNvPr id="3" name="Prostokąt 2"/>
          <p:cNvSpPr/>
          <p:nvPr/>
        </p:nvSpPr>
        <p:spPr>
          <a:xfrm>
            <a:off x="486618" y="2192583"/>
            <a:ext cx="3024336" cy="1477328"/>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pl-PL" dirty="0"/>
              <a:t>Wiele zdarzeń dobrych i </a:t>
            </a:r>
            <a:r>
              <a:rPr lang="pl-PL" dirty="0" smtClean="0"/>
              <a:t>złych </a:t>
            </a:r>
            <a:r>
              <a:rPr lang="pl-PL" dirty="0"/>
              <a:t>miało miejsce w moim życiu od czasu rozpoczęcia mojej przygody z </a:t>
            </a:r>
            <a:r>
              <a:rPr lang="pl-PL" dirty="0" smtClean="0"/>
              <a:t>bieganiem, ale </a:t>
            </a:r>
            <a:r>
              <a:rPr lang="pl-PL" dirty="0"/>
              <a:t>dzięki bieganiu tylko dobrych.</a:t>
            </a:r>
          </a:p>
        </p:txBody>
      </p:sp>
      <p:sp>
        <p:nvSpPr>
          <p:cNvPr id="5" name="Prostokąt 4"/>
          <p:cNvSpPr/>
          <p:nvPr/>
        </p:nvSpPr>
        <p:spPr>
          <a:xfrm>
            <a:off x="5061272" y="1006994"/>
            <a:ext cx="2808312" cy="1200329"/>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pl-PL" dirty="0"/>
              <a:t>Odkąd biegam jestem pozytywnie nastawiona.. Robię to bo lubię.. I robię to dla samej siebie.., :) </a:t>
            </a:r>
          </a:p>
        </p:txBody>
      </p:sp>
      <p:sp>
        <p:nvSpPr>
          <p:cNvPr id="6" name="Prostokąt 5"/>
          <p:cNvSpPr/>
          <p:nvPr/>
        </p:nvSpPr>
        <p:spPr>
          <a:xfrm>
            <a:off x="4708005" y="3806919"/>
            <a:ext cx="3960440" cy="1200329"/>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pl-PL" dirty="0"/>
              <a:t>Nie dajmy sobie </a:t>
            </a:r>
            <a:r>
              <a:rPr lang="pl-PL" dirty="0" smtClean="0"/>
              <a:t>wmówić, </a:t>
            </a:r>
            <a:r>
              <a:rPr lang="pl-PL" dirty="0"/>
              <a:t>że jesteśmy </a:t>
            </a:r>
            <a:r>
              <a:rPr lang="pl-PL" dirty="0" smtClean="0"/>
              <a:t>karakanami, </a:t>
            </a:r>
            <a:r>
              <a:rPr lang="pl-PL" dirty="0"/>
              <a:t>które tylko </a:t>
            </a:r>
            <a:r>
              <a:rPr lang="pl-PL" dirty="0" smtClean="0"/>
              <a:t>mogą </a:t>
            </a:r>
            <a:r>
              <a:rPr lang="pl-PL" dirty="0"/>
              <a:t>wszędzie </a:t>
            </a:r>
            <a:r>
              <a:rPr lang="pl-PL" dirty="0" smtClean="0"/>
              <a:t>jeździć </a:t>
            </a:r>
            <a:r>
              <a:rPr lang="pl-PL" dirty="0"/>
              <a:t>samochodem i siedzieć przed TV. Zawijać kalesony i powoli do przodu!!!</a:t>
            </a:r>
          </a:p>
        </p:txBody>
      </p:sp>
      <p:sp>
        <p:nvSpPr>
          <p:cNvPr id="7" name="Prostokąt 6"/>
          <p:cNvSpPr/>
          <p:nvPr/>
        </p:nvSpPr>
        <p:spPr>
          <a:xfrm>
            <a:off x="1331640" y="4083918"/>
            <a:ext cx="2592288" cy="92333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pl-PL" dirty="0"/>
              <a:t>Samotność dystansowca to jest to, co mi najbardziej pasuje</a:t>
            </a:r>
          </a:p>
        </p:txBody>
      </p:sp>
      <p:sp>
        <p:nvSpPr>
          <p:cNvPr id="8" name="Prostokąt 7"/>
          <p:cNvSpPr/>
          <p:nvPr/>
        </p:nvSpPr>
        <p:spPr>
          <a:xfrm>
            <a:off x="2643707" y="236042"/>
            <a:ext cx="3882730" cy="369332"/>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pl-PL" dirty="0"/>
              <a:t> </a:t>
            </a:r>
            <a:r>
              <a:rPr lang="pl-PL" dirty="0" smtClean="0"/>
              <a:t>Chciałbym </a:t>
            </a:r>
            <a:r>
              <a:rPr lang="pl-PL" dirty="0"/>
              <a:t>mieszkać bliżej </a:t>
            </a:r>
            <a:r>
              <a:rPr lang="pl-PL" dirty="0" err="1"/>
              <a:t>Oborygenii</a:t>
            </a:r>
            <a:r>
              <a:rPr lang="pl-PL" dirty="0"/>
              <a:t> ;)</a:t>
            </a:r>
          </a:p>
        </p:txBody>
      </p:sp>
      <p:sp>
        <p:nvSpPr>
          <p:cNvPr id="9" name="Prostokąt 8"/>
          <p:cNvSpPr/>
          <p:nvPr/>
        </p:nvSpPr>
        <p:spPr>
          <a:xfrm>
            <a:off x="1259632" y="1434429"/>
            <a:ext cx="2251322" cy="369332"/>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pl-PL" dirty="0"/>
              <a:t>cały czas do przodu ;-)</a:t>
            </a:r>
          </a:p>
        </p:txBody>
      </p:sp>
      <p:sp>
        <p:nvSpPr>
          <p:cNvPr id="10" name="Prostokąt 9"/>
          <p:cNvSpPr/>
          <p:nvPr/>
        </p:nvSpPr>
        <p:spPr>
          <a:xfrm>
            <a:off x="3923927" y="2357759"/>
            <a:ext cx="4744517" cy="1200329"/>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pl-PL" dirty="0"/>
              <a:t>Zachęcam wszystkich do wzięcia udziału w Karkonoskim Festiwalu </a:t>
            </a:r>
            <a:r>
              <a:rPr lang="pl-PL" dirty="0" smtClean="0"/>
              <a:t>Biegowym, </a:t>
            </a:r>
            <a:r>
              <a:rPr lang="pl-PL" dirty="0"/>
              <a:t>w ramach którego rozgrywane są zawody Chojnik Maraton, ultra, połówka i 70km. </a:t>
            </a:r>
          </a:p>
        </p:txBody>
      </p:sp>
    </p:spTree>
    <p:extLst>
      <p:ext uri="{BB962C8B-B14F-4D97-AF65-F5344CB8AC3E}">
        <p14:creationId xmlns:p14="http://schemas.microsoft.com/office/powerpoint/2010/main" val="42118680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7209308" y="277874"/>
            <a:ext cx="1482329" cy="369332"/>
          </a:xfrm>
          <a:prstGeom prst="rect">
            <a:avLst/>
          </a:prstGeom>
          <a:noFill/>
        </p:spPr>
        <p:txBody>
          <a:bodyPr wrap="none" rtlCol="0">
            <a:spAutoFit/>
          </a:bodyPr>
          <a:lstStyle/>
          <a:p>
            <a:r>
              <a:rPr lang="pl-PL" b="1" dirty="0" smtClean="0">
                <a:solidFill>
                  <a:schemeClr val="bg1"/>
                </a:solidFill>
              </a:rPr>
              <a:t>Przekazy dnia</a:t>
            </a:r>
            <a:endParaRPr lang="pl-PL" b="1" dirty="0">
              <a:solidFill>
                <a:schemeClr val="bg1"/>
              </a:solidFill>
            </a:endParaRPr>
          </a:p>
        </p:txBody>
      </p:sp>
      <p:sp>
        <p:nvSpPr>
          <p:cNvPr id="11" name="Prostokąt 10"/>
          <p:cNvSpPr/>
          <p:nvPr/>
        </p:nvSpPr>
        <p:spPr>
          <a:xfrm>
            <a:off x="539552" y="462540"/>
            <a:ext cx="3245632" cy="369332"/>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pl-PL" dirty="0"/>
              <a:t>20 kg mniej </a:t>
            </a:r>
            <a:r>
              <a:rPr lang="pl-PL" dirty="0" smtClean="0"/>
              <a:t>zdjęcia </a:t>
            </a:r>
            <a:r>
              <a:rPr lang="pl-PL" dirty="0"/>
              <a:t>w </a:t>
            </a:r>
            <a:r>
              <a:rPr lang="pl-PL" dirty="0" smtClean="0"/>
              <a:t>załączniku:</a:t>
            </a:r>
            <a:endParaRPr lang="pl-P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25024"/>
            <a:ext cx="4995179"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263" y="754782"/>
            <a:ext cx="3104090" cy="4382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70883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9" name="Picture 13" descr="C:\H\biegi\losowanie_bochnia_tvn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69434">
            <a:off x="-817126" y="67081"/>
            <a:ext cx="5610968" cy="3013869"/>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Zdjęcie użytkownika 12-Godzinny Podziemny Bieg Sztafetow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20812">
            <a:off x="683568" y="3117562"/>
            <a:ext cx="1771761" cy="1806502"/>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descr="Zdjęcie użytkownika Malta Marath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29414">
            <a:off x="7030064" y="3199362"/>
            <a:ext cx="1524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descr="Zdjęcie użytkownika Maraton Gór Stołowy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85576">
            <a:off x="4654692" y="440827"/>
            <a:ext cx="4351446" cy="2266378"/>
          </a:xfrm>
          <a:prstGeom prst="rect">
            <a:avLst/>
          </a:prstGeom>
          <a:noFill/>
          <a:extLst>
            <a:ext uri="{909E8E84-426E-40DD-AFC4-6F175D3DCCD1}">
              <a14:hiddenFill xmlns:a14="http://schemas.microsoft.com/office/drawing/2010/main">
                <a:solidFill>
                  <a:srgbClr val="FFFFFF"/>
                </a:solidFill>
              </a14:hiddenFill>
            </a:ext>
          </a:extLst>
        </p:spPr>
      </p:pic>
      <p:pic>
        <p:nvPicPr>
          <p:cNvPr id="4117" name="Picture 21" descr="Zdjęcie użytkownika Chojnik Maraton."/>
          <p:cNvPicPr>
            <a:picLocks noChangeAspect="1" noChangeArrowheads="1"/>
          </p:cNvPicPr>
          <p:nvPr/>
        </p:nvPicPr>
        <p:blipFill rotWithShape="1">
          <a:blip r:embed="rId6">
            <a:extLst>
              <a:ext uri="{28A0092B-C50C-407E-A947-70E740481C1C}">
                <a14:useLocalDpi xmlns:a14="http://schemas.microsoft.com/office/drawing/2010/main" val="0"/>
              </a:ext>
            </a:extLst>
          </a:blip>
          <a:srcRect l="17466" t="23525" r="15451" b="23525"/>
          <a:stretch/>
        </p:blipFill>
        <p:spPr bwMode="auto">
          <a:xfrm>
            <a:off x="3275856" y="3117562"/>
            <a:ext cx="3067051"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2214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Zdjęcie użytkownika Bieg Oborygena."/>
          <p:cNvPicPr>
            <a:picLocks noChangeAspect="1" noChangeArrowheads="1"/>
          </p:cNvPicPr>
          <p:nvPr/>
        </p:nvPicPr>
        <p:blipFill rotWithShape="1">
          <a:blip r:embed="rId2">
            <a:extLst>
              <a:ext uri="{28A0092B-C50C-407E-A947-70E740481C1C}">
                <a14:useLocalDpi xmlns:a14="http://schemas.microsoft.com/office/drawing/2010/main" val="0"/>
              </a:ext>
            </a:extLst>
          </a:blip>
          <a:srcRect t="30163"/>
          <a:stretch/>
        </p:blipFill>
        <p:spPr bwMode="auto">
          <a:xfrm>
            <a:off x="4360416" y="330002"/>
            <a:ext cx="4395754" cy="230239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Zdjęcie użytkownika Bieg Oboryg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008" y="2902756"/>
            <a:ext cx="4420162" cy="168158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Zdjęcie użytkownika Bieg Dycha z Górką."/>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496" y="843558"/>
            <a:ext cx="3608140" cy="3608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681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biegi\oborygen\foto_gaeta\bieg_oborygena_2016_foto_dawid_bernadek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267494"/>
            <a:ext cx="6916951" cy="464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851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1763688" y="699542"/>
            <a:ext cx="5651152" cy="4001095"/>
          </a:xfrm>
          <a:prstGeom prst="rect">
            <a:avLst/>
          </a:prstGeom>
          <a:noFill/>
        </p:spPr>
        <p:txBody>
          <a:bodyPr wrap="square" rtlCol="0">
            <a:spAutoFit/>
          </a:bodyPr>
          <a:lstStyle/>
          <a:p>
            <a:pPr algn="ctr"/>
            <a:r>
              <a:rPr lang="pl-PL" sz="8800" dirty="0" smtClean="0">
                <a:solidFill>
                  <a:schemeClr val="bg1"/>
                </a:solidFill>
              </a:rPr>
              <a:t>12 grudnia</a:t>
            </a:r>
          </a:p>
          <a:p>
            <a:pPr algn="ctr"/>
            <a:r>
              <a:rPr lang="pl-PL" sz="16600" dirty="0" smtClean="0">
                <a:solidFill>
                  <a:schemeClr val="bg1"/>
                </a:solidFill>
              </a:rPr>
              <a:t>2016</a:t>
            </a:r>
            <a:endParaRPr lang="pl-PL" sz="16600" dirty="0">
              <a:solidFill>
                <a:schemeClr val="bg1"/>
              </a:solidFill>
            </a:endParaRPr>
          </a:p>
        </p:txBody>
      </p:sp>
    </p:spTree>
    <p:extLst>
      <p:ext uri="{BB962C8B-B14F-4D97-AF65-F5344CB8AC3E}">
        <p14:creationId xmlns:p14="http://schemas.microsoft.com/office/powerpoint/2010/main" val="35333407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4299.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7584" y="411510"/>
            <a:ext cx="7272808" cy="4090955"/>
          </a:xfrm>
          <a:prstGeom prst="rect">
            <a:avLst/>
          </a:prstGeom>
        </p:spPr>
      </p:pic>
    </p:spTree>
    <p:extLst>
      <p:ext uri="{BB962C8B-B14F-4D97-AF65-F5344CB8AC3E}">
        <p14:creationId xmlns:p14="http://schemas.microsoft.com/office/powerpoint/2010/main" val="3708857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752" y="483518"/>
            <a:ext cx="2746312" cy="2746312"/>
          </a:xfrm>
          <a:prstGeom prst="rect">
            <a:avLst/>
          </a:prstGeom>
        </p:spPr>
      </p:pic>
    </p:spTree>
    <p:extLst>
      <p:ext uri="{BB962C8B-B14F-4D97-AF65-F5344CB8AC3E}">
        <p14:creationId xmlns:p14="http://schemas.microsoft.com/office/powerpoint/2010/main" val="13893083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4328" y="-13692"/>
            <a:ext cx="1368152" cy="1368152"/>
          </a:xfrm>
          <a:prstGeom prst="rect">
            <a:avLst/>
          </a:prstGeom>
        </p:spPr>
      </p:pic>
      <p:pic>
        <p:nvPicPr>
          <p:cNvPr id="4098" name="Picture 2" descr="C:\H\biegi\pomagamy\foto\17635401_1412187852178172_2640026013842170395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221600">
            <a:off x="4287899" y="1128635"/>
            <a:ext cx="4827437" cy="271518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H\biegi\pomagamy\foto\17759694_1664224433882923_7446754597343338206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24734">
            <a:off x="286726" y="108241"/>
            <a:ext cx="4431002" cy="24924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biegi\pomagamy\foto\17493155_1375897759114985_201224870143648540_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16" t="6748" r="18401" b="26781"/>
          <a:stretch/>
        </p:blipFill>
        <p:spPr bwMode="auto">
          <a:xfrm rot="578782">
            <a:off x="717113" y="2524184"/>
            <a:ext cx="4717361" cy="251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610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056" y="-237306"/>
            <a:ext cx="2746312" cy="2746312"/>
          </a:xfrm>
          <a:prstGeom prst="rect">
            <a:avLst/>
          </a:prstGeom>
        </p:spPr>
      </p:pic>
      <p:pic>
        <p:nvPicPr>
          <p:cNvPr id="9218" name="Picture 2" descr="Zdjęcie użytkownika Bieg Oboryg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20010">
            <a:off x="-167644" y="131344"/>
            <a:ext cx="5627731" cy="47179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H\biegi\oborygen2-igor\oborygen do Fb - Kopia\smig20170826_07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95611">
            <a:off x="5371315" y="2179279"/>
            <a:ext cx="4079794" cy="272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3754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720</TotalTime>
  <Words>490</Words>
  <Application>Microsoft Office PowerPoint</Application>
  <PresentationFormat>Pokaz na ekranie (16:9)</PresentationFormat>
  <Paragraphs>101</Paragraphs>
  <Slides>36</Slides>
  <Notes>0</Notes>
  <HiddenSlides>0</HiddenSlides>
  <MMClips>1</MMClips>
  <ScaleCrop>false</ScaleCrop>
  <HeadingPairs>
    <vt:vector size="4" baseType="variant">
      <vt:variant>
        <vt:lpstr>Motyw</vt:lpstr>
      </vt:variant>
      <vt:variant>
        <vt:i4>1</vt:i4>
      </vt:variant>
      <vt:variant>
        <vt:lpstr>Tytuły slajdów</vt:lpstr>
      </vt:variant>
      <vt:variant>
        <vt:i4>36</vt:i4>
      </vt:variant>
    </vt:vector>
  </HeadingPairs>
  <TitlesOfParts>
    <vt:vector size="37" baseType="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hozimina</dc:creator>
  <cp:lastModifiedBy>hozimina</cp:lastModifiedBy>
  <cp:revision>58</cp:revision>
  <dcterms:created xsi:type="dcterms:W3CDTF">2018-02-15T11:15:48Z</dcterms:created>
  <dcterms:modified xsi:type="dcterms:W3CDTF">2018-02-20T20:08:47Z</dcterms:modified>
</cp:coreProperties>
</file>